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56" r:id="rId4"/>
  </p:sldMasterIdLst>
  <p:notesMasterIdLst>
    <p:notesMasterId r:id="rId30"/>
  </p:notesMasterIdLst>
  <p:handoutMasterIdLst>
    <p:handoutMasterId r:id="rId31"/>
  </p:handoutMasterIdLst>
  <p:sldIdLst>
    <p:sldId id="369" r:id="rId5"/>
    <p:sldId id="342" r:id="rId6"/>
    <p:sldId id="370" r:id="rId7"/>
    <p:sldId id="343" r:id="rId8"/>
    <p:sldId id="371" r:id="rId9"/>
    <p:sldId id="358" r:id="rId10"/>
    <p:sldId id="372" r:id="rId11"/>
    <p:sldId id="258" r:id="rId12"/>
    <p:sldId id="360" r:id="rId13"/>
    <p:sldId id="333" r:id="rId14"/>
    <p:sldId id="298" r:id="rId15"/>
    <p:sldId id="300" r:id="rId16"/>
    <p:sldId id="327" r:id="rId17"/>
    <p:sldId id="328" r:id="rId18"/>
    <p:sldId id="361" r:id="rId19"/>
    <p:sldId id="330" r:id="rId20"/>
    <p:sldId id="366" r:id="rId21"/>
    <p:sldId id="367" r:id="rId22"/>
    <p:sldId id="363" r:id="rId23"/>
    <p:sldId id="322" r:id="rId24"/>
    <p:sldId id="368" r:id="rId25"/>
    <p:sldId id="373" r:id="rId26"/>
    <p:sldId id="374" r:id="rId27"/>
    <p:sldId id="375" r:id="rId28"/>
    <p:sldId id="37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1B1"/>
    <a:srgbClr val="DEAA02"/>
    <a:srgbClr val="DAA100"/>
    <a:srgbClr val="EAAD00"/>
    <a:srgbClr val="FA9500"/>
    <a:srgbClr val="FCB300"/>
    <a:srgbClr val="E7BD0B"/>
    <a:srgbClr val="D07D02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6" autoAdjust="0"/>
    <p:restoredTop sz="91268" autoAdjust="0"/>
  </p:normalViewPr>
  <p:slideViewPr>
    <p:cSldViewPr>
      <p:cViewPr varScale="1">
        <p:scale>
          <a:sx n="66" d="100"/>
          <a:sy n="66" d="100"/>
        </p:scale>
        <p:origin x="-10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83" d="100"/>
          <a:sy n="83" d="100"/>
        </p:scale>
        <p:origin x="-315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public\ED\RESEARCH\Projects%20&amp;%20Proposals\St.%20Louis%20Mosaic%20Project%20V2\Table%202%20Annual%20ACS%20data%202006%20to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1854589802025492E-2"/>
          <c:y val="3.0138774796860082E-2"/>
          <c:w val="0.93244392535540022"/>
          <c:h val="0.9337558646956948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CC0BE"/>
            </a:solidFill>
          </c:spPr>
          <c:dPt>
            <c:idx val="5"/>
            <c:spPr>
              <a:solidFill>
                <a:srgbClr val="C01001"/>
              </a:solidFill>
            </c:spPr>
          </c:dPt>
          <c:dPt>
            <c:idx val="10"/>
            <c:spPr>
              <a:solidFill>
                <a:srgbClr val="8E99AD"/>
              </a:solidFill>
            </c:spPr>
          </c:dPt>
          <c:cat>
            <c:strRef>
              <c:f>'Growth Rate Foreign Born 06_12'!$A$3:$A$23</c:f>
              <c:strCache>
                <c:ptCount val="21"/>
                <c:pt idx="0">
                  <c:v>Baltimore</c:v>
                </c:pt>
                <c:pt idx="1">
                  <c:v>Washington</c:v>
                </c:pt>
                <c:pt idx="2">
                  <c:v>Seattle</c:v>
                </c:pt>
                <c:pt idx="3">
                  <c:v>Philadelphia</c:v>
                </c:pt>
                <c:pt idx="4">
                  <c:v>Houston</c:v>
                </c:pt>
                <c:pt idx="5">
                  <c:v>St. Louis</c:v>
                </c:pt>
                <c:pt idx="6">
                  <c:v>Minneapolis</c:v>
                </c:pt>
                <c:pt idx="7">
                  <c:v>Tampa</c:v>
                </c:pt>
                <c:pt idx="8">
                  <c:v>Boston</c:v>
                </c:pt>
                <c:pt idx="9">
                  <c:v>Dallas</c:v>
                </c:pt>
                <c:pt idx="10">
                  <c:v>US</c:v>
                </c:pt>
                <c:pt idx="11">
                  <c:v>Miami</c:v>
                </c:pt>
                <c:pt idx="12">
                  <c:v>San Francisco</c:v>
                </c:pt>
                <c:pt idx="13">
                  <c:v>Atlanta</c:v>
                </c:pt>
                <c:pt idx="14">
                  <c:v>San Diego</c:v>
                </c:pt>
                <c:pt idx="15">
                  <c:v>New York</c:v>
                </c:pt>
                <c:pt idx="16">
                  <c:v>Riverside</c:v>
                </c:pt>
                <c:pt idx="17">
                  <c:v>Detroit</c:v>
                </c:pt>
                <c:pt idx="18">
                  <c:v>Los Angeles</c:v>
                </c:pt>
                <c:pt idx="19">
                  <c:v>Chicago</c:v>
                </c:pt>
                <c:pt idx="20">
                  <c:v>Phoenix</c:v>
                </c:pt>
              </c:strCache>
            </c:strRef>
          </c:cat>
          <c:val>
            <c:numRef>
              <c:f>'Growth Rate Foreign Born 06_12'!$C$3:$C$23</c:f>
              <c:numCache>
                <c:formatCode>0.0%</c:formatCode>
                <c:ptCount val="21"/>
                <c:pt idx="0">
                  <c:v>4.9919557039632786E-2</c:v>
                </c:pt>
                <c:pt idx="1">
                  <c:v>3.552366985157878E-2</c:v>
                </c:pt>
                <c:pt idx="2">
                  <c:v>2.9463388149389091E-2</c:v>
                </c:pt>
                <c:pt idx="3">
                  <c:v>2.7793034936359491E-2</c:v>
                </c:pt>
                <c:pt idx="4">
                  <c:v>2.6125462861756672E-2</c:v>
                </c:pt>
                <c:pt idx="5">
                  <c:v>2.2729501014149091E-2</c:v>
                </c:pt>
                <c:pt idx="6">
                  <c:v>2.1841472913571816E-2</c:v>
                </c:pt>
                <c:pt idx="7">
                  <c:v>1.7520396679214675E-2</c:v>
                </c:pt>
                <c:pt idx="8">
                  <c:v>1.6042397292521191E-2</c:v>
                </c:pt>
                <c:pt idx="9">
                  <c:v>1.4743687215204606E-2</c:v>
                </c:pt>
                <c:pt idx="10">
                  <c:v>1.4545317169008283E-2</c:v>
                </c:pt>
                <c:pt idx="11">
                  <c:v>1.4526695429008082E-2</c:v>
                </c:pt>
                <c:pt idx="12">
                  <c:v>1.3985521671368455E-2</c:v>
                </c:pt>
                <c:pt idx="13">
                  <c:v>1.3560610273807637E-2</c:v>
                </c:pt>
                <c:pt idx="14">
                  <c:v>1.2498840090927167E-2</c:v>
                </c:pt>
                <c:pt idx="15">
                  <c:v>9.550733025782519E-3</c:v>
                </c:pt>
                <c:pt idx="16">
                  <c:v>8.3638097676740665E-3</c:v>
                </c:pt>
                <c:pt idx="17">
                  <c:v>1.9530148593018904E-3</c:v>
                </c:pt>
                <c:pt idx="18">
                  <c:v>-5.0914260685828244E-5</c:v>
                </c:pt>
                <c:pt idx="19">
                  <c:v>-8.7903644550770368E-4</c:v>
                </c:pt>
                <c:pt idx="20">
                  <c:v>-1.5187264354281301E-2</c:v>
                </c:pt>
              </c:numCache>
            </c:numRef>
          </c:val>
        </c:ser>
        <c:gapWidth val="50"/>
        <c:axId val="59287808"/>
        <c:axId val="59211776"/>
      </c:barChart>
      <c:catAx>
        <c:axId val="5928780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9211776"/>
        <c:crosses val="autoZero"/>
        <c:auto val="1"/>
        <c:lblAlgn val="ctr"/>
        <c:lblOffset val="100"/>
      </c:catAx>
      <c:valAx>
        <c:axId val="59211776"/>
        <c:scaling>
          <c:orientation val="minMax"/>
        </c:scaling>
        <c:axPos val="l"/>
        <c:majorGridlines/>
        <c:numFmt formatCode="0%" sourceLinked="0"/>
        <c:tickLblPos val="nextTo"/>
        <c:crossAx val="5928780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EFD1F3-14E9-48C3-BA88-77E53EF2EDB8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7515CC-BD26-414C-A711-289449C728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B8D556-23B0-4079-A6A9-1A057243E65F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D36AC7-D5DD-4F00-906F-FAB0F6841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None/>
            </a:pPr>
            <a:r>
              <a:rPr lang="en-US" dirty="0" smtClean="0"/>
              <a:t>Removed: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The region’s relative scarcity of immigrants largely explains our demographic profile.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Very strong relationship between inflows of Foreign Born and increases in population.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DF43E-807A-44F5-B3B3-E4D1D7EAD9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34"/>
              </a:spcBef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DF43E-807A-44F5-B3B3-E4D1D7EAD9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>
            <a:lvl1pPr>
              <a:defRPr sz="4000" cap="small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6" name="Picture 5" descr="MosaicProject_tagli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5600" y="2819400"/>
            <a:ext cx="3124200" cy="3124200"/>
          </a:xfrm>
          <a:prstGeom prst="rect">
            <a:avLst/>
          </a:prstGeom>
        </p:spPr>
      </p:pic>
      <p:pic>
        <p:nvPicPr>
          <p:cNvPr id="5" name="Picture 4" descr="mosaic footer.jpg"/>
          <p:cNvPicPr>
            <a:picLocks noChangeAspect="1"/>
          </p:cNvPicPr>
          <p:nvPr userDrawn="1"/>
        </p:nvPicPr>
        <p:blipFill>
          <a:blip r:embed="rId3" cstate="print"/>
          <a:srcRect l="1667" r="7500"/>
          <a:stretch>
            <a:fillRect/>
          </a:stretch>
        </p:blipFill>
        <p:spPr>
          <a:xfrm>
            <a:off x="0" y="6324600"/>
            <a:ext cx="9144000" cy="525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CD5-83A1-45A9-BF8C-B86C99F226C0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C4DA-D588-48F0-869B-A0B6F192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CD5-83A1-45A9-BF8C-B86C99F226C0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C4DA-D588-48F0-869B-A0B6F1927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1600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DEAA02"/>
                </a:solidFill>
              </a:rPr>
              <a:t>@</a:t>
            </a:r>
            <a:r>
              <a:rPr lang="en-US" sz="1600" dirty="0" err="1" smtClean="0">
                <a:solidFill>
                  <a:srgbClr val="DEAA02"/>
                </a:solidFill>
              </a:rPr>
              <a:t>STLMosaic</a:t>
            </a:r>
            <a:endParaRPr lang="en-US" sz="1600" dirty="0">
              <a:solidFill>
                <a:srgbClr val="DEAA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67000"/>
            <a:ext cx="3581400" cy="1143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99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62600" y="1752600"/>
            <a:ext cx="35814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3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C928-54C5-4FE6-B5F6-7A92208A85E0}" type="datetimeFigureOut">
              <a:rPr lang="en-US" smtClean="0"/>
              <a:pPr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DC6-3BEF-4304-8550-B4DCBDF7F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BCD5-83A1-45A9-BF8C-B86C99F226C0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C4DA-D588-48F0-869B-A0B6F19276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saicProject_taglin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pic>
        <p:nvPicPr>
          <p:cNvPr id="8" name="Picture 7" descr="mosaic footer.jpg"/>
          <p:cNvPicPr>
            <a:picLocks noChangeAspect="1"/>
          </p:cNvPicPr>
          <p:nvPr userDrawn="1"/>
        </p:nvPicPr>
        <p:blipFill>
          <a:blip r:embed="rId5" cstate="print">
            <a:lum/>
          </a:blip>
          <a:srcRect l="1667" r="7500"/>
          <a:stretch>
            <a:fillRect/>
          </a:stretch>
        </p:blipFill>
        <p:spPr>
          <a:xfrm>
            <a:off x="0" y="6324600"/>
            <a:ext cx="9144000" cy="52506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Flowchart: Manual Input 8"/>
          <p:cNvSpPr/>
          <p:nvPr userDrawn="1"/>
        </p:nvSpPr>
        <p:spPr>
          <a:xfrm flipH="1">
            <a:off x="0" y="152400"/>
            <a:ext cx="7543800" cy="838200"/>
          </a:xfrm>
          <a:prstGeom prst="flowChartManualInpu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saicProject_tagline.jpg"/>
          <p:cNvPicPr>
            <a:picLocks noChangeAspect="1"/>
          </p:cNvPicPr>
          <p:nvPr userDrawn="1"/>
        </p:nvPicPr>
        <p:blipFill>
          <a:blip r:embed="rId6" cstate="print"/>
          <a:srcRect l="7070" r="8093" b="12364"/>
          <a:stretch>
            <a:fillRect/>
          </a:stretch>
        </p:blipFill>
        <p:spPr>
          <a:xfrm>
            <a:off x="0" y="504826"/>
            <a:ext cx="5486400" cy="56673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0" name="Rectangle 9"/>
          <p:cNvSpPr/>
          <p:nvPr userDrawn="1"/>
        </p:nvSpPr>
        <p:spPr>
          <a:xfrm>
            <a:off x="215734" y="704601"/>
            <a:ext cx="5246792" cy="521524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0317-F88B-4C0B-BE2E-2773F4AA02D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3B84-DF93-48DC-B102-951E7995A5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osaic footer.jpg"/>
          <p:cNvPicPr>
            <a:picLocks noChangeAspect="1"/>
          </p:cNvPicPr>
          <p:nvPr userDrawn="1"/>
        </p:nvPicPr>
        <p:blipFill>
          <a:blip r:embed="rId7" cstate="print"/>
          <a:srcRect l="1667" r="7500"/>
          <a:stretch>
            <a:fillRect/>
          </a:stretch>
        </p:blipFill>
        <p:spPr>
          <a:xfrm>
            <a:off x="0" y="6324600"/>
            <a:ext cx="9144000" cy="525066"/>
          </a:xfrm>
          <a:prstGeom prst="rect">
            <a:avLst/>
          </a:prstGeom>
        </p:spPr>
      </p:pic>
      <p:pic>
        <p:nvPicPr>
          <p:cNvPr id="9" name="Picture 8" descr="mosaic footer.jpg"/>
          <p:cNvPicPr>
            <a:picLocks noChangeAspect="1"/>
          </p:cNvPicPr>
          <p:nvPr userDrawn="1"/>
        </p:nvPicPr>
        <p:blipFill>
          <a:blip r:embed="rId7" cstate="print"/>
          <a:srcRect l="1667" r="7500"/>
          <a:stretch>
            <a:fillRect/>
          </a:stretch>
        </p:blipFill>
        <p:spPr>
          <a:xfrm rot="10800000">
            <a:off x="0" y="0"/>
            <a:ext cx="9144000" cy="525066"/>
          </a:xfrm>
          <a:prstGeom prst="rect">
            <a:avLst/>
          </a:prstGeom>
        </p:spPr>
      </p:pic>
      <p:sp>
        <p:nvSpPr>
          <p:cNvPr id="12" name="Flowchart: Manual Input 11"/>
          <p:cNvSpPr/>
          <p:nvPr userDrawn="1"/>
        </p:nvSpPr>
        <p:spPr>
          <a:xfrm flipH="1">
            <a:off x="5486400" y="1524000"/>
            <a:ext cx="3657600" cy="838200"/>
          </a:xfrm>
          <a:prstGeom prst="flowChartManualInpu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20000" y="609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DEAA02"/>
                </a:solidFill>
              </a:rPr>
              <a:t>@</a:t>
            </a:r>
            <a:r>
              <a:rPr lang="en-US" sz="1600" dirty="0" err="1" smtClean="0">
                <a:solidFill>
                  <a:srgbClr val="DEAA02"/>
                </a:solidFill>
              </a:rPr>
              <a:t>STLMosaic</a:t>
            </a:r>
            <a:endParaRPr lang="en-US" sz="1600" dirty="0">
              <a:solidFill>
                <a:srgbClr val="DEAA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saicProject_tagline.jpg"/>
          <p:cNvPicPr>
            <a:picLocks noChangeAspect="1"/>
          </p:cNvPicPr>
          <p:nvPr userDrawn="1"/>
        </p:nvPicPr>
        <p:blipFill>
          <a:blip r:embed="rId4" cstate="print"/>
          <a:srcRect l="7070" r="8093" b="12364"/>
          <a:stretch>
            <a:fillRect/>
          </a:stretch>
        </p:blipFill>
        <p:spPr>
          <a:xfrm>
            <a:off x="1839808" y="504826"/>
            <a:ext cx="5486400" cy="56673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0317-F88B-4C0B-BE2E-2773F4AA02D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3B84-DF93-48DC-B102-951E7995A5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mosaic footer.jpg"/>
          <p:cNvPicPr>
            <a:picLocks noChangeAspect="1"/>
          </p:cNvPicPr>
          <p:nvPr userDrawn="1"/>
        </p:nvPicPr>
        <p:blipFill>
          <a:blip r:embed="rId5" cstate="print"/>
          <a:srcRect l="1667" r="7500"/>
          <a:stretch>
            <a:fillRect/>
          </a:stretch>
        </p:blipFill>
        <p:spPr>
          <a:xfrm>
            <a:off x="0" y="6324600"/>
            <a:ext cx="9144000" cy="525066"/>
          </a:xfrm>
          <a:prstGeom prst="rect">
            <a:avLst/>
          </a:prstGeom>
        </p:spPr>
      </p:pic>
      <p:pic>
        <p:nvPicPr>
          <p:cNvPr id="13" name="Picture 12" descr="mosaic footer.jpg"/>
          <p:cNvPicPr>
            <a:picLocks noChangeAspect="1"/>
          </p:cNvPicPr>
          <p:nvPr userDrawn="1"/>
        </p:nvPicPr>
        <p:blipFill>
          <a:blip r:embed="rId5" cstate="print"/>
          <a:srcRect l="1667" r="7500"/>
          <a:stretch>
            <a:fillRect/>
          </a:stretch>
        </p:blipFill>
        <p:spPr>
          <a:xfrm rot="10800000">
            <a:off x="0" y="0"/>
            <a:ext cx="9144000" cy="52506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620000" y="609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DEAA02"/>
                </a:solidFill>
              </a:rPr>
              <a:t>@</a:t>
            </a:r>
            <a:r>
              <a:rPr lang="en-US" sz="1600" dirty="0" err="1" smtClean="0">
                <a:solidFill>
                  <a:srgbClr val="DEAA02"/>
                </a:solidFill>
              </a:rPr>
              <a:t>STLMosaic</a:t>
            </a:r>
            <a:endParaRPr lang="en-US" sz="1600" dirty="0">
              <a:solidFill>
                <a:srgbClr val="DEAA0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533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3400" y="1752600"/>
            <a:ext cx="4267200" cy="3810000"/>
            <a:chOff x="533400" y="1752600"/>
            <a:chExt cx="4267200" cy="3810000"/>
          </a:xfrm>
        </p:grpSpPr>
        <p:sp>
          <p:nvSpPr>
            <p:cNvPr id="8" name="Isosceles Triangle 7"/>
            <p:cNvSpPr/>
            <p:nvPr/>
          </p:nvSpPr>
          <p:spPr>
            <a:xfrm>
              <a:off x="533400" y="5234152"/>
              <a:ext cx="381000" cy="3284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</p:cNvCxnSpPr>
            <p:nvPr/>
          </p:nvCxnSpPr>
          <p:spPr>
            <a:xfrm flipV="1">
              <a:off x="723900" y="2133600"/>
              <a:ext cx="34690" cy="3100552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Flowchart: Manual Input 14"/>
            <p:cNvSpPr/>
            <p:nvPr/>
          </p:nvSpPr>
          <p:spPr>
            <a:xfrm>
              <a:off x="838200" y="2057400"/>
              <a:ext cx="3733800" cy="533400"/>
            </a:xfrm>
            <a:prstGeom prst="flowChartManualInp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8200" y="2133600"/>
              <a:ext cx="39624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Identified as Strategic Priority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" y="1752600"/>
              <a:ext cx="19170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9999"/>
                  </a:solidFill>
                </a:rPr>
                <a:t>November 2011 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95400" y="2819400"/>
            <a:ext cx="6858000" cy="2743200"/>
            <a:chOff x="1295400" y="2819400"/>
            <a:chExt cx="6858000" cy="2743200"/>
          </a:xfrm>
        </p:grpSpPr>
        <p:sp>
          <p:nvSpPr>
            <p:cNvPr id="9" name="Isosceles Triangle 8"/>
            <p:cNvSpPr/>
            <p:nvPr/>
          </p:nvSpPr>
          <p:spPr>
            <a:xfrm>
              <a:off x="1295400" y="5234152"/>
              <a:ext cx="381000" cy="3284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478735" y="3200400"/>
              <a:ext cx="25919" cy="20574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Flowchart: Manual Input 20"/>
            <p:cNvSpPr/>
            <p:nvPr/>
          </p:nvSpPr>
          <p:spPr>
            <a:xfrm>
              <a:off x="1600200" y="3124200"/>
              <a:ext cx="6172200" cy="533400"/>
            </a:xfrm>
            <a:prstGeom prst="flowChartManualInp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00200" y="3257490"/>
              <a:ext cx="6553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400"/>
                </a:lnSpc>
                <a:spcAft>
                  <a:spcPts val="0"/>
                </a:spcAft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Received William T Kemper Foundation study funds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71600" y="2819400"/>
              <a:ext cx="156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9999"/>
                  </a:solidFill>
                </a:rPr>
                <a:t>January 2012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1200" y="4000549"/>
            <a:ext cx="6858000" cy="1562051"/>
            <a:chOff x="1981200" y="4000549"/>
            <a:chExt cx="6858000" cy="1562051"/>
          </a:xfrm>
        </p:grpSpPr>
        <p:sp>
          <p:nvSpPr>
            <p:cNvPr id="10" name="Isosceles Triangle 9"/>
            <p:cNvSpPr/>
            <p:nvPr/>
          </p:nvSpPr>
          <p:spPr>
            <a:xfrm>
              <a:off x="1981200" y="5234152"/>
              <a:ext cx="381000" cy="3284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Manual Input 35"/>
            <p:cNvSpPr/>
            <p:nvPr/>
          </p:nvSpPr>
          <p:spPr>
            <a:xfrm>
              <a:off x="2286000" y="4267200"/>
              <a:ext cx="6248400" cy="533400"/>
            </a:xfrm>
            <a:prstGeom prst="flowChartManualInp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6000" y="4396194"/>
              <a:ext cx="6553200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400"/>
                </a:lnSpc>
                <a:spcAft>
                  <a:spcPts val="0"/>
                </a:spcAft>
                <a:defRPr/>
              </a:pPr>
              <a:r>
                <a:rPr lang="en-US" sz="2200" dirty="0" smtClean="0">
                  <a:solidFill>
                    <a:schemeClr val="bg1"/>
                  </a:solidFill>
                </a:rPr>
                <a:t>Economic Impact of Immigration on St. Louis study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57400" y="4000549"/>
              <a:ext cx="12410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9999"/>
                  </a:solidFill>
                </a:rPr>
                <a:t>June 2012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179081" y="4343400"/>
              <a:ext cx="23039" cy="9144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3400" y="5334000"/>
            <a:ext cx="8610600" cy="400110"/>
            <a:chOff x="533400" y="5353110"/>
            <a:chExt cx="8610600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33400" y="5562600"/>
              <a:ext cx="2514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5400000">
              <a:off x="2869324" y="5379386"/>
              <a:ext cx="381000" cy="3284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86200" y="5353110"/>
              <a:ext cx="525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400"/>
                </a:lnSpc>
                <a:spcAft>
                  <a:spcPts val="0"/>
                </a:spcAft>
                <a:defRPr/>
              </a:pPr>
              <a:r>
                <a:rPr lang="en-US" sz="2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Fastest Growing U.S. Metro for Foreign Born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6600" y="5353110"/>
              <a:ext cx="6783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9999"/>
                  </a:solidFill>
                </a:rPr>
                <a:t>Goal:</a:t>
              </a:r>
              <a:endParaRPr lang="en-US" dirty="0">
                <a:solidFill>
                  <a:srgbClr val="00999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Study: St. Louis Under 5%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900" i="1" dirty="0" smtClean="0">
                <a:solidFill>
                  <a:schemeClr val="accent4">
                    <a:lumMod val="50000"/>
                  </a:schemeClr>
                </a:solidFill>
              </a:rPr>
              <a:t>Source: Jack Strauss PhD, Saint Louis University</a:t>
            </a:r>
            <a:endParaRPr lang="en-US" sz="9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826841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Louis has the lowest immigration share of a top 20 metro, 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2</a:t>
            </a:r>
            <a:r>
              <a:rPr lang="en-U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slowest population growth.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8768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metros in the top 20 averaged 40% faster economic growth over the past decade.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19200" y="1828800"/>
            <a:ext cx="6553200" cy="769441"/>
            <a:chOff x="1219200" y="1981200"/>
            <a:chExt cx="6553200" cy="769441"/>
          </a:xfrm>
        </p:grpSpPr>
        <p:sp>
          <p:nvSpPr>
            <p:cNvPr id="5" name="TextBox 4"/>
            <p:cNvSpPr txBox="1"/>
            <p:nvPr/>
          </p:nvSpPr>
          <p:spPr>
            <a:xfrm>
              <a:off x="1219200" y="1981200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1980</a:t>
              </a:r>
            </a:p>
            <a:p>
              <a:pPr algn="ctr"/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</a:t>
              </a:r>
              <a:r>
                <a:rPr lang="en-US" sz="22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</a:t>
              </a:r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largest city</a:t>
              </a:r>
              <a:endPara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0" y="19812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2012</a:t>
              </a:r>
            </a:p>
            <a:p>
              <a:pPr algn="ctr"/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19</a:t>
              </a:r>
              <a:r>
                <a:rPr lang="en-US" sz="22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</a:t>
              </a:r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largest metro</a:t>
              </a:r>
              <a:endPara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4343400" y="1981200"/>
              <a:ext cx="381000" cy="838200"/>
            </a:xfrm>
            <a:prstGeom prst="triangle">
              <a:avLst/>
            </a:prstGeom>
            <a:solidFill>
              <a:srgbClr val="B9C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3780473"/>
            <a:ext cx="7543800" cy="769441"/>
            <a:chOff x="762000" y="3581400"/>
            <a:chExt cx="7543800" cy="769441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3581400"/>
              <a:ext cx="2895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1970</a:t>
              </a:r>
            </a:p>
            <a:p>
              <a:pPr algn="ctr"/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26</a:t>
              </a:r>
              <a:r>
                <a:rPr lang="en-US" sz="22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</a:t>
              </a:r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 # of foreign born </a:t>
              </a:r>
              <a:endPara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0" y="3581400"/>
              <a:ext cx="2971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2012</a:t>
              </a:r>
            </a:p>
            <a:p>
              <a:pPr algn="ctr"/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43</a:t>
              </a:r>
              <a:r>
                <a:rPr lang="en-US" sz="22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rd</a:t>
              </a:r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 # of foreign born </a:t>
              </a:r>
              <a:endPara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4343400" y="3657600"/>
              <a:ext cx="381000" cy="838200"/>
            </a:xfrm>
            <a:prstGeom prst="triangle">
              <a:avLst/>
            </a:prstGeom>
            <a:solidFill>
              <a:srgbClr val="B9C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27768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Findings: 2012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6858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St. Louis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foreign-born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community is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highly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educated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 predominantly white collar jobs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383780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Earns </a:t>
            </a:r>
            <a:r>
              <a:rPr lang="en-US" sz="3600" dirty="0" smtClean="0">
                <a:solidFill>
                  <a:srgbClr val="B9C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more than average American born. 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4876800" y="4444425"/>
            <a:ext cx="3886200" cy="954107"/>
            <a:chOff x="-1447800" y="2819400"/>
            <a:chExt cx="3886200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-685800" y="32766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en-US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ore likely to be high-skilled</a:t>
              </a:r>
              <a:endParaRPr lang="en-US" dirty="0">
                <a:solidFill>
                  <a:srgbClr val="BB8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447800" y="2819400"/>
              <a:ext cx="85953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3x</a:t>
              </a:r>
              <a:endParaRPr lang="en-US" sz="5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33400" y="3264932"/>
            <a:ext cx="3962400" cy="830997"/>
            <a:chOff x="2209800" y="4110335"/>
            <a:chExt cx="3962400" cy="830997"/>
          </a:xfrm>
        </p:grpSpPr>
        <p:sp>
          <p:nvSpPr>
            <p:cNvPr id="13" name="Rectangle 12"/>
            <p:cNvSpPr/>
            <p:nvPr/>
          </p:nvSpPr>
          <p:spPr>
            <a:xfrm>
              <a:off x="2209800" y="4110335"/>
              <a:ext cx="144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44%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4218801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en-US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ore likely to have at least a college education </a:t>
              </a:r>
              <a:endParaRPr lang="en-US" dirty="0">
                <a:solidFill>
                  <a:srgbClr val="BB8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457200" y="4267200"/>
            <a:ext cx="4876800" cy="978932"/>
            <a:chOff x="2133600" y="4114800"/>
            <a:chExt cx="4876800" cy="978932"/>
          </a:xfrm>
        </p:grpSpPr>
        <p:sp>
          <p:nvSpPr>
            <p:cNvPr id="21" name="Rectangle 20"/>
            <p:cNvSpPr/>
            <p:nvPr/>
          </p:nvSpPr>
          <p:spPr>
            <a:xfrm>
              <a:off x="2133600" y="4114800"/>
              <a:ext cx="1752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130%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0" y="4724400"/>
              <a:ext cx="472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en-US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ore likely to have an advanced degree</a:t>
              </a:r>
              <a:endParaRPr lang="en-US" dirty="0">
                <a:solidFill>
                  <a:srgbClr val="BB8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3048000" y="2743200"/>
            <a:ext cx="5715000" cy="978932"/>
            <a:chOff x="3124200" y="4322802"/>
            <a:chExt cx="5715000" cy="978932"/>
          </a:xfrm>
        </p:grpSpPr>
        <p:sp>
          <p:nvSpPr>
            <p:cNvPr id="24" name="Rectangle 23"/>
            <p:cNvSpPr/>
            <p:nvPr/>
          </p:nvSpPr>
          <p:spPr>
            <a:xfrm>
              <a:off x="7391400" y="4322802"/>
              <a:ext cx="144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4932402"/>
              <a:ext cx="54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en-US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ore likely to be entrepreneurs</a:t>
              </a:r>
              <a:endParaRPr lang="en-US" dirty="0">
                <a:solidFill>
                  <a:srgbClr val="BB8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0" name="Footer Placeholder 3"/>
          <p:cNvSpPr txBox="1">
            <a:spLocks/>
          </p:cNvSpPr>
          <p:nvPr/>
        </p:nvSpPr>
        <p:spPr>
          <a:xfrm>
            <a:off x="2971800" y="5959475"/>
            <a:ext cx="2971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Jack Strauss PhD, Saint Louis University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96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/>
        </p:nvSpPr>
        <p:spPr>
          <a:xfrm>
            <a:off x="838199" y="2150983"/>
            <a:ext cx="6705601" cy="592217"/>
          </a:xfrm>
          <a:prstGeom prst="flowChartManualInp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286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St. Louis Immigration Recommendations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05000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9999"/>
                </a:solidFill>
              </a:rPr>
              <a:t>June 2013</a:t>
            </a:r>
            <a:endParaRPr lang="en-US" sz="2000" dirty="0">
              <a:solidFill>
                <a:srgbClr val="0099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3124200"/>
            <a:ext cx="7391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gap analysis and external best practices assessment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By: 	Dr. Jack Strauss, Saint Louis University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Mark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Tranel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University of Missouri, St. Louis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Jeremy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Caddel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Washington University in St. Louis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0"/>
            <a:ext cx="7924800" cy="1143000"/>
          </a:xfrm>
        </p:spPr>
        <p:txBody>
          <a:bodyPr/>
          <a:lstStyle/>
          <a:p>
            <a:r>
              <a:rPr lang="en-US" dirty="0" smtClean="0"/>
              <a:t>How to Jumpstart Growth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0" y="2286000"/>
            <a:ext cx="762000" cy="3276600"/>
            <a:chOff x="0" y="2667000"/>
            <a:chExt cx="762000" cy="32766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62000" y="2667000"/>
              <a:ext cx="0" cy="304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5400000">
              <a:off x="-64376" y="5550776"/>
              <a:ext cx="457200" cy="3284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28600" y="5715000"/>
              <a:ext cx="5334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43200"/>
            <a:ext cx="4191000" cy="3124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Fractionalized local services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 does not provide coordinated services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and international communities not fully linked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Immigrants and religious organizations not fully linked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Findings: 2013 Study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67207" y="1371600"/>
            <a:ext cx="3923793" cy="2415878"/>
            <a:chOff x="304800" y="1600200"/>
            <a:chExt cx="3923793" cy="2415878"/>
          </a:xfrm>
        </p:grpSpPr>
        <p:pic>
          <p:nvPicPr>
            <p:cNvPr id="6" name="Picture 5" descr="US graph for PP.jpg"/>
            <p:cNvPicPr>
              <a:picLocks noChangeAspect="1"/>
            </p:cNvPicPr>
            <p:nvPr/>
          </p:nvPicPr>
          <p:blipFill>
            <a:blip r:embed="rId2" cstate="print"/>
            <a:srcRect l="35833"/>
            <a:stretch>
              <a:fillRect/>
            </a:stretch>
          </p:blipFill>
          <p:spPr>
            <a:xfrm>
              <a:off x="304800" y="1600200"/>
              <a:ext cx="3923793" cy="241587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438400" y="24384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" name="Isosceles Triangle 6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276600" y="19812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2" name="Isosceles Triangle 11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2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048000" y="25908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5" name="Isosceles Triangle 14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>
                <a:stCxn id="15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24200" y="24384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8" name="Isosceles Triangle 17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200400" y="21336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1" name="Isosceles Triangle 20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2971800" y="22098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4" name="Isosceles Triangle 23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048000" y="21336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7" name="Isosceles Triangle 26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27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3505200" y="20574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0" name="Isosceles Triangle 29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30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3733800" y="21336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3" name="Isosceles Triangle 32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3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048000" y="2286000"/>
              <a:ext cx="152400" cy="381000"/>
              <a:chOff x="5715000" y="1828800"/>
              <a:chExt cx="152400" cy="38100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5702808" y="1840992"/>
                <a:ext cx="176784" cy="1524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2"/>
              </p:cNvCxnSpPr>
              <p:nvPr/>
            </p:nvCxnSpPr>
            <p:spPr>
              <a:xfrm>
                <a:off x="5715000" y="1828800"/>
                <a:ext cx="0" cy="3810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495807" y="3962400"/>
            <a:ext cx="3505200" cy="1905000"/>
            <a:chOff x="381000" y="3886200"/>
            <a:chExt cx="3505200" cy="1905000"/>
          </a:xfrm>
        </p:grpSpPr>
        <p:grpSp>
          <p:nvGrpSpPr>
            <p:cNvPr id="41" name="Group 40"/>
            <p:cNvGrpSpPr/>
            <p:nvPr/>
          </p:nvGrpSpPr>
          <p:grpSpPr>
            <a:xfrm>
              <a:off x="381000" y="3886200"/>
              <a:ext cx="3505200" cy="1905000"/>
              <a:chOff x="381000" y="3886200"/>
              <a:chExt cx="3505200" cy="1905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81000" y="3886200"/>
                <a:ext cx="35052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St. Louis region compared to: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171193" y="4313872"/>
                <a:ext cx="16764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8288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Cincinnati</a:t>
                </a:r>
              </a:p>
              <a:p>
                <a:pPr indent="-18288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Cleveland</a:t>
                </a:r>
              </a:p>
              <a:p>
                <a:pPr indent="-18288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Pittsburgh</a:t>
                </a:r>
              </a:p>
              <a:p>
                <a:pPr indent="-18288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Baltimore</a:t>
                </a:r>
              </a:p>
              <a:p>
                <a:pPr indent="-18288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Indianapolis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70993" y="4313872"/>
              <a:ext cx="1524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8288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Kansas City</a:t>
              </a:r>
            </a:p>
            <a:p>
              <a:pPr indent="-18288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Detroit</a:t>
              </a:r>
            </a:p>
            <a:p>
              <a:pPr indent="-18288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Nashville</a:t>
              </a:r>
            </a:p>
            <a:p>
              <a:pPr indent="-18288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Louisville</a:t>
              </a:r>
            </a:p>
            <a:p>
              <a:pPr indent="-18288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Dayton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of Foreign Born Growth </a:t>
            </a:r>
            <a:r>
              <a:rPr lang="en-US" sz="2000" dirty="0" smtClean="0"/>
              <a:t>(2006-2012, ACS)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16"/>
          <p:cNvGrpSpPr/>
          <p:nvPr/>
        </p:nvGrpSpPr>
        <p:grpSpPr>
          <a:xfrm>
            <a:off x="2514600" y="2743201"/>
            <a:ext cx="2362200" cy="954107"/>
            <a:chOff x="-1524000" y="2819401"/>
            <a:chExt cx="2362200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-1143000" y="3288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fastest growth rate</a:t>
              </a:r>
              <a:endPara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524000" y="2819401"/>
              <a:ext cx="9605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en-US" sz="5600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endParaRPr lang="en-US" sz="5600" baseline="3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15240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 1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4800" y="4434007"/>
            <a:ext cx="2286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Coordination,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Communication,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strategic priorites 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2514600" cy="22451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19050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Launch a welcome center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80953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 online ethnic communities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 descr="Mosaic pop up banner 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447330"/>
            <a:ext cx="1524000" cy="3604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Left Brace 10"/>
          <p:cNvSpPr/>
          <p:nvPr/>
        </p:nvSpPr>
        <p:spPr>
          <a:xfrm rot="18183881">
            <a:off x="642980" y="3573349"/>
            <a:ext cx="332619" cy="9147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0476" t="6095" r="21429" b="32952"/>
          <a:stretch>
            <a:fillRect/>
          </a:stretch>
        </p:blipFill>
        <p:spPr bwMode="auto">
          <a:xfrm>
            <a:off x="4932046" y="2444832"/>
            <a:ext cx="3373754" cy="2212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 1</a:t>
            </a:r>
            <a:endParaRPr lang="en-US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14400" y="1752600"/>
            <a:ext cx="533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DEAA0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solidFill>
                <a:srgbClr val="DEAA0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DEAA0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solidFill>
                <a:srgbClr val="DEAA0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879" y="4667071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policies through political leadership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 business community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19050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 to local community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24200" y="2514600"/>
            <a:ext cx="2344882" cy="3505200"/>
            <a:chOff x="2819400" y="2514600"/>
            <a:chExt cx="2344882" cy="3505200"/>
          </a:xfrm>
        </p:grpSpPr>
        <p:pic>
          <p:nvPicPr>
            <p:cNvPr id="12" name="Picture 11" descr="13035_ProfessonalConnector_f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2514600"/>
              <a:ext cx="1506682" cy="19498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Womens Club_fin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3276600"/>
              <a:ext cx="1506682" cy="19498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Mosaic Ambassador Fly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6882" y="4038600"/>
              <a:ext cx="1530927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5791200" y="2514600"/>
            <a:ext cx="2895600" cy="3352800"/>
            <a:chOff x="5715000" y="1828800"/>
            <a:chExt cx="2895600" cy="3352800"/>
          </a:xfrm>
        </p:grpSpPr>
        <p:pic>
          <p:nvPicPr>
            <p:cNvPr id="3077" name="Picture 5" descr="https://pbs.twimg.com/media/Becs5XhCAAAlOfc.jpg:lar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1828800"/>
              <a:ext cx="1828800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74" name="Picture 2" descr="https://pbs.twimg.com/media/BmpgwOhCMAM3yQF.jpg:lar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34200" y="2438400"/>
              <a:ext cx="1676400" cy="2235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21428" t="53334" r="67143" b="35238"/>
            <a:stretch>
              <a:fillRect/>
            </a:stretch>
          </p:blipFill>
          <p:spPr bwMode="auto">
            <a:xfrm>
              <a:off x="5943600" y="3943350"/>
              <a:ext cx="1981200" cy="1238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8" name="Picture 17" descr="Gov Holden and Betsy 2.JPG"/>
          <p:cNvPicPr>
            <a:picLocks noChangeAspect="1"/>
          </p:cNvPicPr>
          <p:nvPr/>
        </p:nvPicPr>
        <p:blipFill>
          <a:blip r:embed="rId8" cstate="print"/>
          <a:srcRect l="9091" r="29798"/>
          <a:stretch>
            <a:fillRect/>
          </a:stretch>
        </p:blipFill>
        <p:spPr>
          <a:xfrm rot="5400000">
            <a:off x="613061" y="2289463"/>
            <a:ext cx="1981202" cy="243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 1</a:t>
            </a:r>
            <a:endParaRPr lang="en-US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14400" y="1752600"/>
            <a:ext cx="533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DEAA0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solidFill>
                <a:srgbClr val="DEAA0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DEAA0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solidFill>
                <a:srgbClr val="DEAA0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267200"/>
            <a:ext cx="2133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 international students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4495800"/>
            <a:ext cx="2362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Communicate with MO, IL and U.S. legislatures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5036403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new ideas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http://imageprocessor.websimages.com/width/870/www.artsfaithstl.org/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2590800"/>
            <a:ext cx="3205927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www.stlouiscinemas.com/System/Images/Movies/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038600"/>
            <a:ext cx="147305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s://pbs.twimg.com/media/BlBt87aCYAEF02h.jpg:large"/>
          <p:cNvPicPr>
            <a:picLocks noChangeAspect="1" noChangeArrowheads="1"/>
          </p:cNvPicPr>
          <p:nvPr/>
        </p:nvPicPr>
        <p:blipFill>
          <a:blip r:embed="rId4" cstate="print"/>
          <a:srcRect l="5488" t="17073" b="19512"/>
          <a:stretch>
            <a:fillRect/>
          </a:stretch>
        </p:blipFill>
        <p:spPr bwMode="auto">
          <a:xfrm>
            <a:off x="307731" y="1905000"/>
            <a:ext cx="454269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4" name="Flowchart: Manual Input 3"/>
          <p:cNvSpPr/>
          <p:nvPr/>
        </p:nvSpPr>
        <p:spPr>
          <a:xfrm>
            <a:off x="838199" y="2209800"/>
            <a:ext cx="6705601" cy="363617"/>
          </a:xfrm>
          <a:prstGeom prst="flowChartManualInp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819400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Immigrant entrepreneurship program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student/corporate program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 career path plan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care career path plan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286000"/>
            <a:ext cx="762000" cy="3276600"/>
            <a:chOff x="0" y="2667000"/>
            <a:chExt cx="762000" cy="32766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762000" y="2667000"/>
              <a:ext cx="0" cy="304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5400000">
              <a:off x="-64376" y="5550776"/>
              <a:ext cx="457200" cy="32844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8600" y="5715000"/>
              <a:ext cx="5334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7400" y="2590800"/>
            <a:ext cx="3200400" cy="457200"/>
          </a:xfrm>
        </p:spPr>
        <p:txBody>
          <a:bodyPr/>
          <a:lstStyle/>
          <a:p>
            <a:r>
              <a:rPr lang="en-US" dirty="0" smtClean="0"/>
              <a:t>Project Director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Betsy Cohen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486400" y="4876800"/>
            <a:ext cx="3581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562600" y="4114800"/>
            <a:ext cx="35814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7924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Immigration Reform: Committee Principles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2057400"/>
            <a:ext cx="7772400" cy="3733800"/>
            <a:chOff x="0" y="304800"/>
            <a:chExt cx="7772400" cy="3733800"/>
          </a:xfrm>
        </p:grpSpPr>
        <p:sp>
          <p:nvSpPr>
            <p:cNvPr id="12" name="Flowchart: Manual Input 11"/>
            <p:cNvSpPr/>
            <p:nvPr/>
          </p:nvSpPr>
          <p:spPr>
            <a:xfrm>
              <a:off x="838199" y="304800"/>
              <a:ext cx="6705601" cy="363617"/>
            </a:xfrm>
            <a:prstGeom prst="flowChartManualInp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5400" y="838200"/>
              <a:ext cx="6477000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Economic imperative for St. Louis</a:t>
              </a:r>
            </a:p>
            <a:p>
              <a:pPr marL="457200" indent="-4572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System must be streamlined and visa availability expanded</a:t>
              </a:r>
            </a:p>
            <a:p>
              <a:pPr marL="457200" indent="-4572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Border security and rule of law</a:t>
              </a:r>
            </a:p>
            <a:p>
              <a:pPr marL="457200" indent="-45720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Special initiatives to welcome and integrate new citizens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381000"/>
              <a:ext cx="762000" cy="3657600"/>
              <a:chOff x="0" y="2286000"/>
              <a:chExt cx="762000" cy="36576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762000" y="2286000"/>
                <a:ext cx="0" cy="3429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Isosceles Triangle 15"/>
              <p:cNvSpPr/>
              <p:nvPr/>
            </p:nvSpPr>
            <p:spPr>
              <a:xfrm rot="5400000">
                <a:off x="-64376" y="5550776"/>
                <a:ext cx="457200" cy="328448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28600" y="5715000"/>
                <a:ext cx="533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 txBox="1">
            <a:spLocks/>
          </p:cNvSpPr>
          <p:nvPr/>
        </p:nvSpPr>
        <p:spPr>
          <a:xfrm>
            <a:off x="1295400" y="15240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www.STLMosaicProject.org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cap="small" dirty="0" smtClean="0">
                <a:solidFill>
                  <a:schemeClr val="tx1">
                    <a:tint val="75000"/>
                  </a:schemeClr>
                </a:solidFill>
                <a:latin typeface="Candara" pitchFamily="34" charset="0"/>
              </a:rPr>
              <a:t>@</a:t>
            </a:r>
            <a:r>
              <a:rPr lang="en-US" sz="2400" cap="small" dirty="0" err="1" smtClean="0">
                <a:solidFill>
                  <a:schemeClr val="tx1">
                    <a:tint val="75000"/>
                  </a:schemeClr>
                </a:solidFill>
                <a:latin typeface="Candara" pitchFamily="34" charset="0"/>
              </a:rPr>
              <a:t>STLMosaic</a:t>
            </a:r>
            <a:endParaRPr kumimoji="0" lang="en-US" sz="2400" b="0" i="0" u="none" strike="noStrike" kern="1200" cap="small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609600" y="381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Regional Prosperity Through</a:t>
            </a:r>
            <a:br>
              <a:rPr kumimoji="0" 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Immigration &amp; Innovation</a:t>
            </a:r>
            <a:endParaRPr kumimoji="0" lang="en-US" sz="4400" b="0" i="0" u="none" strike="noStrike" kern="1200" cap="small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867400" y="2590800"/>
            <a:ext cx="32004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FWD.us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562600" y="1752600"/>
            <a:ext cx="35814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Todd Schulte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Robert’s slide deck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2600" y="2590800"/>
            <a:ext cx="3581400" cy="1143000"/>
          </a:xfrm>
        </p:spPr>
        <p:txBody>
          <a:bodyPr/>
          <a:lstStyle/>
          <a:p>
            <a:r>
              <a:rPr lang="en-US" dirty="0" smtClean="0"/>
              <a:t>St. Louis County Executive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Charlie A. Dooley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2600" y="2590800"/>
            <a:ext cx="3581400" cy="1143000"/>
          </a:xfrm>
        </p:spPr>
        <p:txBody>
          <a:bodyPr/>
          <a:lstStyle/>
          <a:p>
            <a:r>
              <a:rPr lang="en-US" dirty="0" smtClean="0"/>
              <a:t>St. Louis City Mayor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Francis G. Slay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9144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Regional Prosperity Through</a:t>
            </a:r>
          </a:p>
          <a:p>
            <a:r>
              <a:rPr lang="en-US" cap="small" dirty="0" smtClean="0"/>
              <a:t>Immigration &amp; Innovation</a:t>
            </a:r>
            <a:endParaRPr lang="en-US" cap="small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St. Louis Mosaic Project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EAA02"/>
                </a:solidFill>
              </a:rPr>
              <a:t>@</a:t>
            </a:r>
            <a:r>
              <a:rPr lang="en-US" sz="2000" dirty="0" err="1" smtClean="0">
                <a:solidFill>
                  <a:srgbClr val="DEAA02"/>
                </a:solidFill>
              </a:rPr>
              <a:t>STLMosaic</a:t>
            </a:r>
            <a:endParaRPr lang="en-US" sz="2000" dirty="0">
              <a:solidFill>
                <a:srgbClr val="DEAA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396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EAA02"/>
                </a:solidFill>
              </a:rPr>
              <a:t>STLMosaicProject.org</a:t>
            </a:r>
            <a:endParaRPr lang="en-US" sz="2000" dirty="0">
              <a:solidFill>
                <a:srgbClr val="DEAA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6002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Denny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Coleman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(co-chair)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Louis  Economic Development Partnership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ras Medium ITC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Rodney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Crim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(co-chair)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Louis Economic Development Partnership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Reagan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(co-chair)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Louis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Chamber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Batya Abramson-Goldstein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Interfaith Partnership Cabinet (JCRC)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600201"/>
            <a:ext cx="2362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James H. Buford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Civic Volunteer</a:t>
            </a:r>
          </a:p>
          <a:p>
            <a:pPr>
              <a:lnSpc>
                <a:spcPts val="1200"/>
              </a:lnSpc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Anna Crosslin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Institute of St. Louis</a:t>
            </a:r>
          </a:p>
          <a:p>
            <a:pPr>
              <a:lnSpc>
                <a:spcPts val="1200"/>
              </a:lnSpc>
            </a:pPr>
            <a:endParaRPr lang="fr-F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Bob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Fox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Casa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Joel Glassman</a:t>
            </a:r>
          </a:p>
          <a:p>
            <a:pPr>
              <a:lnSpc>
                <a:spcPts val="1200"/>
              </a:lnSpc>
            </a:pP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Missouri-St. Louis</a:t>
            </a:r>
          </a:p>
          <a:p>
            <a:pPr>
              <a:lnSpc>
                <a:spcPts val="1200"/>
              </a:lnSpc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Anthony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Gonzalez-Angel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Gonzales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LLC</a:t>
            </a:r>
          </a:p>
          <a:p>
            <a:pPr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Melissa Harper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Monsanto Company</a:t>
            </a:r>
          </a:p>
          <a:p>
            <a:pPr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ras Medium ITC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Ellen Harshman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Louis University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Holmes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Rx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Outreach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Edward S. Macias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University in St. Louis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1600200"/>
            <a:ext cx="205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John Nations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Metro Bi-State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Eras Medium ITC" pitchFamily="34" charset="0"/>
            </a:endParaRPr>
          </a:p>
          <a:p>
            <a:pPr>
              <a:lnSpc>
                <a:spcPts val="1200"/>
              </a:lnSpc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Kathy Osborn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Business Council</a:t>
            </a:r>
          </a:p>
          <a:p>
            <a:pPr>
              <a:lnSpc>
                <a:spcPts val="1200"/>
              </a:lnSpc>
            </a:pPr>
            <a:endParaRPr lang="fr-F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Patricia Ovca</a:t>
            </a:r>
          </a:p>
          <a:p>
            <a:pPr>
              <a:lnSpc>
                <a:spcPts val="1200"/>
              </a:lnSpc>
            </a:pP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Danforth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Plant Science Center</a:t>
            </a:r>
          </a:p>
          <a:p>
            <a:pPr>
              <a:lnSpc>
                <a:spcPts val="1200"/>
              </a:lnSpc>
            </a:pPr>
            <a:endParaRPr lang="fr-F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Jim Pennekamp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Park SIUE,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ras Medium ITC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Doug Rau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Sigma-Aldrich Corporation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Kathleen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Ratcliffe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Louis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CVC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Julian Schuster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Webster University</a:t>
            </a: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Tao</a:t>
            </a:r>
          </a:p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TAO+LEE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810001"/>
            <a:ext cx="2209800" cy="30162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>
              <a:lnSpc>
                <a:spcPts val="1200"/>
              </a:lnSpc>
            </a:pPr>
            <a:r>
              <a:rPr lang="en-U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Advisors</a:t>
            </a:r>
          </a:p>
          <a:p>
            <a:pPr marL="91440">
              <a:lnSpc>
                <a:spcPts val="1200"/>
              </a:lnSpc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 Irwin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Civic Progress</a:t>
            </a:r>
          </a:p>
          <a:p>
            <a:pPr marL="91440"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 Joyner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Commerce Bank</a:t>
            </a:r>
          </a:p>
          <a:p>
            <a:pPr marL="91440">
              <a:lnSpc>
                <a:spcPts val="1200"/>
              </a:lnSpc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Vince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Schoemehl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 Center, Inc.</a:t>
            </a:r>
          </a:p>
          <a:p>
            <a:pPr marL="91440"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 Nowak</a:t>
            </a:r>
          </a:p>
          <a:p>
            <a:pPr marL="91440">
              <a:lnSpc>
                <a:spcPts val="12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 Trade Center St. Louis</a:t>
            </a:r>
          </a:p>
          <a:p>
            <a:pPr marL="91440"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>
              <a:lnSpc>
                <a:spcPts val="1200"/>
              </a:lnSpc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Betsy Cohen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Project Director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4953000"/>
            <a:ext cx="1524000" cy="2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 descr="mosaic foot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67" r="7500"/>
          <a:stretch>
            <a:fillRect/>
          </a:stretch>
        </p:blipFill>
        <p:spPr>
          <a:xfrm>
            <a:off x="0" y="6324600"/>
            <a:ext cx="9144000" cy="525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6434</TotalTime>
  <Words>573</Words>
  <Application>Microsoft Office PowerPoint</Application>
  <PresentationFormat>On-screen Show (4:3)</PresentationFormat>
  <Paragraphs>181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Custom Design</vt:lpstr>
      <vt:lpstr>1_Custom Design</vt:lpstr>
      <vt:lpstr>2_Custom Design</vt:lpstr>
      <vt:lpstr>Slide 1</vt:lpstr>
      <vt:lpstr>Project Director</vt:lpstr>
      <vt:lpstr>Slide 3</vt:lpstr>
      <vt:lpstr>St. Louis County Executive</vt:lpstr>
      <vt:lpstr>Slide 5</vt:lpstr>
      <vt:lpstr>St. Louis City Mayor</vt:lpstr>
      <vt:lpstr>Slide 7</vt:lpstr>
      <vt:lpstr>St. Louis Mosaic Project</vt:lpstr>
      <vt:lpstr>Steering Committee</vt:lpstr>
      <vt:lpstr>Background</vt:lpstr>
      <vt:lpstr>2012 Study: St. Louis Under 5%</vt:lpstr>
      <vt:lpstr>Key Findings: 2012 Report</vt:lpstr>
      <vt:lpstr>How to Jumpstart Growth</vt:lpstr>
      <vt:lpstr>Key Findings: 2013 Study</vt:lpstr>
      <vt:lpstr>Rate of Foreign Born Growth (2006-2012, ACS)</vt:lpstr>
      <vt:lpstr>Year 1</vt:lpstr>
      <vt:lpstr>Year 1</vt:lpstr>
      <vt:lpstr>Year 1</vt:lpstr>
      <vt:lpstr>What’s next? </vt:lpstr>
      <vt:lpstr>Immigration Reform: Committee Principles</vt:lpstr>
      <vt:lpstr>Slide 21</vt:lpstr>
      <vt:lpstr>Slide 22</vt:lpstr>
      <vt:lpstr>Slide 23</vt:lpstr>
      <vt:lpstr>Slide 24</vt:lpstr>
      <vt:lpstr>Slide 25</vt:lpstr>
    </vt:vector>
  </TitlesOfParts>
  <Company>St. Louis County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ec1cah</dc:creator>
  <cp:lastModifiedBy>ec1cah</cp:lastModifiedBy>
  <cp:revision>497</cp:revision>
  <dcterms:created xsi:type="dcterms:W3CDTF">2011-09-12T21:50:46Z</dcterms:created>
  <dcterms:modified xsi:type="dcterms:W3CDTF">2014-06-23T19:29:10Z</dcterms:modified>
</cp:coreProperties>
</file>