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Default Extension="vml" ContentType="application/vnd.openxmlformats-officedocument.vmlDrawing"/>
  <Override PartName="/ppt/slides/slide89.xml" ContentType="application/vnd.openxmlformats-officedocument.presentationml.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94"/>
  </p:notesMasterIdLst>
  <p:handoutMasterIdLst>
    <p:handoutMasterId r:id="rId95"/>
  </p:handoutMasterIdLst>
  <p:sldIdLst>
    <p:sldId id="597" r:id="rId2"/>
    <p:sldId id="598" r:id="rId3"/>
    <p:sldId id="514" r:id="rId4"/>
    <p:sldId id="602" r:id="rId5"/>
    <p:sldId id="628" r:id="rId6"/>
    <p:sldId id="682" r:id="rId7"/>
    <p:sldId id="683" r:id="rId8"/>
    <p:sldId id="684" r:id="rId9"/>
    <p:sldId id="677" r:id="rId10"/>
    <p:sldId id="681" r:id="rId11"/>
    <p:sldId id="676" r:id="rId12"/>
    <p:sldId id="568" r:id="rId13"/>
    <p:sldId id="369" r:id="rId14"/>
    <p:sldId id="472" r:id="rId15"/>
    <p:sldId id="473" r:id="rId16"/>
    <p:sldId id="523" r:id="rId17"/>
    <p:sldId id="460" r:id="rId18"/>
    <p:sldId id="343" r:id="rId19"/>
    <p:sldId id="526" r:id="rId20"/>
    <p:sldId id="527" r:id="rId21"/>
    <p:sldId id="586" r:id="rId22"/>
    <p:sldId id="588" r:id="rId23"/>
    <p:sldId id="469" r:id="rId24"/>
    <p:sldId id="468" r:id="rId25"/>
    <p:sldId id="470" r:id="rId26"/>
    <p:sldId id="589" r:id="rId27"/>
    <p:sldId id="323" r:id="rId28"/>
    <p:sldId id="603" r:id="rId29"/>
    <p:sldId id="365" r:id="rId30"/>
    <p:sldId id="425" r:id="rId31"/>
    <p:sldId id="427" r:id="rId32"/>
    <p:sldId id="545" r:id="rId33"/>
    <p:sldId id="458" r:id="rId34"/>
    <p:sldId id="601" r:id="rId35"/>
    <p:sldId id="386" r:id="rId36"/>
    <p:sldId id="471" r:id="rId37"/>
    <p:sldId id="559" r:id="rId38"/>
    <p:sldId id="591" r:id="rId39"/>
    <p:sldId id="515" r:id="rId40"/>
    <p:sldId id="422" r:id="rId41"/>
    <p:sldId id="605" r:id="rId42"/>
    <p:sldId id="449" r:id="rId43"/>
    <p:sldId id="594" r:id="rId44"/>
    <p:sldId id="447" r:id="rId45"/>
    <p:sldId id="604" r:id="rId46"/>
    <p:sldId id="587" r:id="rId47"/>
    <p:sldId id="522" r:id="rId48"/>
    <p:sldId id="544" r:id="rId49"/>
    <p:sldId id="593" r:id="rId50"/>
    <p:sldId id="353" r:id="rId51"/>
    <p:sldId id="445" r:id="rId52"/>
    <p:sldId id="592" r:id="rId53"/>
    <p:sldId id="532" r:id="rId54"/>
    <p:sldId id="533" r:id="rId55"/>
    <p:sldId id="535" r:id="rId56"/>
    <p:sldId id="534" r:id="rId57"/>
    <p:sldId id="606" r:id="rId58"/>
    <p:sldId id="607" r:id="rId59"/>
    <p:sldId id="608" r:id="rId60"/>
    <p:sldId id="609" r:id="rId61"/>
    <p:sldId id="610" r:id="rId62"/>
    <p:sldId id="611" r:id="rId63"/>
    <p:sldId id="367" r:id="rId64"/>
    <p:sldId id="612" r:id="rId65"/>
    <p:sldId id="613" r:id="rId66"/>
    <p:sldId id="614" r:id="rId67"/>
    <p:sldId id="671" r:id="rId68"/>
    <p:sldId id="554" r:id="rId69"/>
    <p:sldId id="615" r:id="rId70"/>
    <p:sldId id="685" r:id="rId71"/>
    <p:sldId id="653" r:id="rId72"/>
    <p:sldId id="654" r:id="rId73"/>
    <p:sldId id="655" r:id="rId74"/>
    <p:sldId id="663" r:id="rId75"/>
    <p:sldId id="664" r:id="rId76"/>
    <p:sldId id="665" r:id="rId77"/>
    <p:sldId id="666" r:id="rId78"/>
    <p:sldId id="667" r:id="rId79"/>
    <p:sldId id="668" r:id="rId80"/>
    <p:sldId id="669" r:id="rId81"/>
    <p:sldId id="617" r:id="rId82"/>
    <p:sldId id="590" r:id="rId83"/>
    <p:sldId id="576" r:id="rId84"/>
    <p:sldId id="578" r:id="rId85"/>
    <p:sldId id="579" r:id="rId86"/>
    <p:sldId id="577" r:id="rId87"/>
    <p:sldId id="580" r:id="rId88"/>
    <p:sldId id="581" r:id="rId89"/>
    <p:sldId id="582" r:id="rId90"/>
    <p:sldId id="675" r:id="rId91"/>
    <p:sldId id="350" r:id="rId92"/>
    <p:sldId id="616" r:id="rId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0681" autoAdjust="0"/>
  </p:normalViewPr>
  <p:slideViewPr>
    <p:cSldViewPr>
      <p:cViewPr>
        <p:scale>
          <a:sx n="89" d="100"/>
          <a:sy n="89" d="100"/>
        </p:scale>
        <p:origin x="-96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34"/>
    </p:cViewPr>
  </p:sorterViewPr>
  <p:notesViewPr>
    <p:cSldViewPr>
      <p:cViewPr varScale="1">
        <p:scale>
          <a:sx n="54" d="100"/>
          <a:sy n="54" d="100"/>
        </p:scale>
        <p:origin x="-2856"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oddQ\Documents\VMI\Partners\Richard%20Herman%20and%20Associates\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oddQ\Documents\VMI\Partners\Richard%20Herman%20and%20Associates\Stat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Population Percentage</a:t>
            </a:r>
            <a:r>
              <a:rPr lang="en-US" b="1" baseline="0" dirty="0"/>
              <a:t> by Group</a:t>
            </a:r>
            <a:endParaRPr lang="en-US" b="1" dirty="0"/>
          </a:p>
        </c:rich>
      </c:tx>
      <c:layout>
        <c:manualLayout>
          <c:xMode val="edge"/>
          <c:yMode val="edge"/>
          <c:x val="0.25619444444444445"/>
          <c:y val="3.7037037037037132E-2"/>
        </c:manualLayout>
      </c:layout>
      <c:spPr>
        <a:noFill/>
        <a:ln>
          <a:noFill/>
        </a:ln>
        <a:effectLst/>
      </c:spPr>
    </c:title>
    <c:plotArea>
      <c:layout>
        <c:manualLayout>
          <c:layoutTarget val="inner"/>
          <c:xMode val="edge"/>
          <c:yMode val="edge"/>
          <c:x val="9.7136482939632854E-2"/>
          <c:y val="0.1717129012719564"/>
          <c:w val="0.90286351706036749"/>
          <c:h val="0.56412766112569268"/>
        </c:manualLayout>
      </c:layout>
      <c:barChart>
        <c:barDir val="col"/>
        <c:grouping val="clustered"/>
        <c:ser>
          <c:idx val="0"/>
          <c:order val="0"/>
          <c:tx>
            <c:strRef>
              <c:f>'20111003 (2)'!$C$26</c:f>
              <c:strCache>
                <c:ptCount val="1"/>
                <c:pt idx="0">
                  <c:v>African American</c:v>
                </c:pt>
              </c:strCache>
            </c:strRef>
          </c:tx>
          <c:spPr>
            <a:solidFill>
              <a:schemeClr val="accent1"/>
            </a:solidFill>
            <a:ln>
              <a:noFill/>
            </a:ln>
            <a:effectLst/>
          </c:spPr>
          <c:cat>
            <c:strRef>
              <c:f>'20111003 (2)'!$A$27:$A$34</c:f>
              <c:strCache>
                <c:ptCount val="8"/>
                <c:pt idx="0">
                  <c:v>Miami </c:v>
                </c:pt>
                <c:pt idx="1">
                  <c:v>Los Angeles</c:v>
                </c:pt>
                <c:pt idx="2">
                  <c:v>New York</c:v>
                </c:pt>
                <c:pt idx="3">
                  <c:v>Houston </c:v>
                </c:pt>
                <c:pt idx="4">
                  <c:v>Dallas </c:v>
                </c:pt>
                <c:pt idx="5">
                  <c:v>Chicago</c:v>
                </c:pt>
                <c:pt idx="6">
                  <c:v>Cleveland </c:v>
                </c:pt>
                <c:pt idx="7">
                  <c:v>Dayton</c:v>
                </c:pt>
              </c:strCache>
            </c:strRef>
          </c:cat>
          <c:val>
            <c:numRef>
              <c:f>'20111003 (2)'!$C$27:$C$34</c:f>
              <c:numCache>
                <c:formatCode>General</c:formatCode>
                <c:ptCount val="8"/>
                <c:pt idx="0">
                  <c:v>19.2</c:v>
                </c:pt>
                <c:pt idx="1">
                  <c:v>9.6</c:v>
                </c:pt>
                <c:pt idx="2">
                  <c:v>25.5</c:v>
                </c:pt>
                <c:pt idx="3">
                  <c:v>23.7</c:v>
                </c:pt>
                <c:pt idx="4">
                  <c:v>25</c:v>
                </c:pt>
                <c:pt idx="5">
                  <c:v>32.9</c:v>
                </c:pt>
                <c:pt idx="6">
                  <c:v>53.3</c:v>
                </c:pt>
                <c:pt idx="7">
                  <c:v>42.9</c:v>
                </c:pt>
              </c:numCache>
            </c:numRef>
          </c:val>
        </c:ser>
        <c:ser>
          <c:idx val="1"/>
          <c:order val="1"/>
          <c:tx>
            <c:strRef>
              <c:f>'20111003 (2)'!$D$26</c:f>
              <c:strCache>
                <c:ptCount val="1"/>
                <c:pt idx="0">
                  <c:v>Hispanic</c:v>
                </c:pt>
              </c:strCache>
            </c:strRef>
          </c:tx>
          <c:spPr>
            <a:solidFill>
              <a:schemeClr val="accent2"/>
            </a:solidFill>
            <a:ln>
              <a:noFill/>
            </a:ln>
            <a:effectLst/>
          </c:spPr>
          <c:cat>
            <c:strRef>
              <c:f>'20111003 (2)'!$A$27:$A$34</c:f>
              <c:strCache>
                <c:ptCount val="8"/>
                <c:pt idx="0">
                  <c:v>Miami </c:v>
                </c:pt>
                <c:pt idx="1">
                  <c:v>Los Angeles</c:v>
                </c:pt>
                <c:pt idx="2">
                  <c:v>New York</c:v>
                </c:pt>
                <c:pt idx="3">
                  <c:v>Houston </c:v>
                </c:pt>
                <c:pt idx="4">
                  <c:v>Dallas </c:v>
                </c:pt>
                <c:pt idx="5">
                  <c:v>Chicago</c:v>
                </c:pt>
                <c:pt idx="6">
                  <c:v>Cleveland </c:v>
                </c:pt>
                <c:pt idx="7">
                  <c:v>Dayton</c:v>
                </c:pt>
              </c:strCache>
            </c:strRef>
          </c:cat>
          <c:val>
            <c:numRef>
              <c:f>'20111003 (2)'!$D$27:$D$34</c:f>
              <c:numCache>
                <c:formatCode>0.0;[Red]0.0</c:formatCode>
                <c:ptCount val="8"/>
                <c:pt idx="0">
                  <c:v>70</c:v>
                </c:pt>
                <c:pt idx="1">
                  <c:v>48.5</c:v>
                </c:pt>
                <c:pt idx="2">
                  <c:v>28.6</c:v>
                </c:pt>
                <c:pt idx="3">
                  <c:v>43.8</c:v>
                </c:pt>
                <c:pt idx="4">
                  <c:v>42.4</c:v>
                </c:pt>
                <c:pt idx="5">
                  <c:v>28.9</c:v>
                </c:pt>
                <c:pt idx="6">
                  <c:v>10</c:v>
                </c:pt>
                <c:pt idx="7">
                  <c:v>3</c:v>
                </c:pt>
              </c:numCache>
            </c:numRef>
          </c:val>
        </c:ser>
        <c:ser>
          <c:idx val="2"/>
          <c:order val="2"/>
          <c:tx>
            <c:strRef>
              <c:f>'20111003 (2)'!$E$26</c:f>
              <c:strCache>
                <c:ptCount val="1"/>
                <c:pt idx="0">
                  <c:v>Foreign Born</c:v>
                </c:pt>
              </c:strCache>
            </c:strRef>
          </c:tx>
          <c:spPr>
            <a:solidFill>
              <a:schemeClr val="accent3"/>
            </a:solidFill>
            <a:ln>
              <a:noFill/>
            </a:ln>
            <a:effectLst/>
          </c:spPr>
          <c:cat>
            <c:strRef>
              <c:f>'20111003 (2)'!$A$27:$A$34</c:f>
              <c:strCache>
                <c:ptCount val="8"/>
                <c:pt idx="0">
                  <c:v>Miami </c:v>
                </c:pt>
                <c:pt idx="1">
                  <c:v>Los Angeles</c:v>
                </c:pt>
                <c:pt idx="2">
                  <c:v>New York</c:v>
                </c:pt>
                <c:pt idx="3">
                  <c:v>Houston </c:v>
                </c:pt>
                <c:pt idx="4">
                  <c:v>Dallas </c:v>
                </c:pt>
                <c:pt idx="5">
                  <c:v>Chicago</c:v>
                </c:pt>
                <c:pt idx="6">
                  <c:v>Cleveland </c:v>
                </c:pt>
                <c:pt idx="7">
                  <c:v>Dayton</c:v>
                </c:pt>
              </c:strCache>
            </c:strRef>
          </c:cat>
          <c:val>
            <c:numRef>
              <c:f>'20111003 (2)'!$E$27:$E$34</c:f>
              <c:numCache>
                <c:formatCode>General</c:formatCode>
                <c:ptCount val="8"/>
                <c:pt idx="0">
                  <c:v>58.1</c:v>
                </c:pt>
                <c:pt idx="1">
                  <c:v>39.1</c:v>
                </c:pt>
                <c:pt idx="2">
                  <c:v>36.9</c:v>
                </c:pt>
                <c:pt idx="3">
                  <c:v>28.3</c:v>
                </c:pt>
                <c:pt idx="4">
                  <c:v>24.5</c:v>
                </c:pt>
                <c:pt idx="5">
                  <c:v>21.2</c:v>
                </c:pt>
                <c:pt idx="6">
                  <c:v>4.5999999999999996</c:v>
                </c:pt>
                <c:pt idx="7">
                  <c:v>3.3</c:v>
                </c:pt>
              </c:numCache>
            </c:numRef>
          </c:val>
        </c:ser>
        <c:gapWidth val="219"/>
        <c:overlap val="-27"/>
        <c:axId val="86352256"/>
        <c:axId val="86353792"/>
      </c:barChart>
      <c:catAx>
        <c:axId val="863522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53792"/>
        <c:crosses val="autoZero"/>
        <c:auto val="1"/>
        <c:lblAlgn val="ctr"/>
        <c:lblOffset val="100"/>
      </c:catAx>
      <c:valAx>
        <c:axId val="8635379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5225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Household</a:t>
            </a:r>
            <a:r>
              <a:rPr lang="en-US" b="1" baseline="0" dirty="0"/>
              <a:t> Median Income</a:t>
            </a:r>
            <a:endParaRPr lang="en-US" b="1" dirty="0"/>
          </a:p>
        </c:rich>
      </c:tx>
      <c:layout/>
      <c:spPr>
        <a:noFill/>
        <a:ln>
          <a:noFill/>
        </a:ln>
        <a:effectLst/>
      </c:spPr>
    </c:title>
    <c:plotArea>
      <c:layout/>
      <c:barChart>
        <c:barDir val="col"/>
        <c:grouping val="clustered"/>
        <c:ser>
          <c:idx val="0"/>
          <c:order val="0"/>
          <c:spPr>
            <a:solidFill>
              <a:schemeClr val="accent1"/>
            </a:solidFill>
            <a:ln>
              <a:noFill/>
            </a:ln>
            <a:effectLst/>
          </c:spPr>
          <c:cat>
            <c:strRef>
              <c:f>'20111003 (2)'!$A$27:$A$34</c:f>
              <c:strCache>
                <c:ptCount val="8"/>
                <c:pt idx="0">
                  <c:v>Miami </c:v>
                </c:pt>
                <c:pt idx="1">
                  <c:v>Los Angeles</c:v>
                </c:pt>
                <c:pt idx="2">
                  <c:v>New York</c:v>
                </c:pt>
                <c:pt idx="3">
                  <c:v>Houston </c:v>
                </c:pt>
                <c:pt idx="4">
                  <c:v>Dallas </c:v>
                </c:pt>
                <c:pt idx="5">
                  <c:v>Chicago</c:v>
                </c:pt>
                <c:pt idx="6">
                  <c:v>Cleveland </c:v>
                </c:pt>
                <c:pt idx="7">
                  <c:v>Dayton</c:v>
                </c:pt>
              </c:strCache>
            </c:strRef>
          </c:cat>
          <c:val>
            <c:numRef>
              <c:f>'20111003 (2)'!$F$27:$F$34</c:f>
              <c:numCache>
                <c:formatCode>"$"#,##0.00</c:formatCode>
                <c:ptCount val="8"/>
                <c:pt idx="0">
                  <c:v>53136</c:v>
                </c:pt>
                <c:pt idx="1">
                  <c:v>49745</c:v>
                </c:pt>
                <c:pt idx="2">
                  <c:v>51865</c:v>
                </c:pt>
                <c:pt idx="3">
                  <c:v>44648</c:v>
                </c:pt>
                <c:pt idx="4">
                  <c:v>42436</c:v>
                </c:pt>
                <c:pt idx="5">
                  <c:v>47408</c:v>
                </c:pt>
                <c:pt idx="6">
                  <c:v>26556</c:v>
                </c:pt>
                <c:pt idx="7">
                  <c:v>28595</c:v>
                </c:pt>
              </c:numCache>
            </c:numRef>
          </c:val>
        </c:ser>
        <c:gapWidth val="219"/>
        <c:overlap val="-27"/>
        <c:axId val="87168512"/>
        <c:axId val="87170048"/>
      </c:barChart>
      <c:catAx>
        <c:axId val="871685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70048"/>
        <c:crosses val="autoZero"/>
        <c:auto val="1"/>
        <c:lblAlgn val="ctr"/>
        <c:lblOffset val="100"/>
      </c:catAx>
      <c:valAx>
        <c:axId val="87170048"/>
        <c:scaling>
          <c:orientation val="minMax"/>
        </c:scaling>
        <c:axPos val="l"/>
        <c:majorGridlines>
          <c:spPr>
            <a:ln w="9525" cap="flat" cmpd="sng" algn="ctr">
              <a:solidFill>
                <a:schemeClr val="tx1">
                  <a:lumMod val="15000"/>
                  <a:lumOff val="85000"/>
                </a:schemeClr>
              </a:solidFill>
              <a:round/>
            </a:ln>
            <a:effectLst/>
          </c:spPr>
        </c:majorGridlines>
        <c:numFmt formatCode="&quot;$&quot;#,##0.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68512"/>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Scarcity Model</a:t>
            </a:r>
          </a:p>
        </c:rich>
      </c:tx>
      <c:layout>
        <c:manualLayout>
          <c:xMode val="edge"/>
          <c:yMode val="edge"/>
          <c:x val="0.37801687763713238"/>
          <c:y val="1.9444444444444445E-2"/>
        </c:manualLayout>
      </c:layout>
      <c:spPr>
        <a:noFill/>
        <a:ln>
          <a:noFill/>
        </a:ln>
        <a:effectLst/>
      </c:spPr>
    </c:title>
    <c:plotArea>
      <c:layout/>
      <c:pieChart>
        <c:varyColors val="1"/>
        <c:ser>
          <c:idx val="0"/>
          <c:order val="0"/>
          <c:tx>
            <c:v>Scarcity Model</c:v>
          </c:tx>
          <c:explosion val="7"/>
          <c:dPt>
            <c:idx val="0"/>
            <c:explosion val="0"/>
            <c:spPr>
              <a:solidFill>
                <a:schemeClr val="accent1"/>
              </a:solidFill>
              <a:ln w="19050">
                <a:solidFill>
                  <a:schemeClr val="lt1"/>
                </a:solidFill>
              </a:ln>
              <a:effectLst/>
            </c:spPr>
          </c:dPt>
          <c:dPt>
            <c:idx val="1"/>
            <c:explosion val="0"/>
            <c:spPr>
              <a:solidFill>
                <a:schemeClr val="accent2"/>
              </a:solidFill>
              <a:ln w="19050">
                <a:solidFill>
                  <a:schemeClr val="lt1"/>
                </a:solidFill>
              </a:ln>
              <a:effectLst/>
            </c:spPr>
          </c:dPt>
          <c:dPt>
            <c:idx val="2"/>
            <c:explosion val="0"/>
            <c:spPr>
              <a:solidFill>
                <a:schemeClr val="accent3"/>
              </a:solidFill>
              <a:ln w="19050">
                <a:solidFill>
                  <a:schemeClr val="lt1"/>
                </a:solidFill>
              </a:ln>
              <a:effectLst/>
            </c:spPr>
          </c:dPt>
          <c:cat>
            <c:strRef>
              <c:f>Sheet2!$D$10:$D$12</c:f>
              <c:strCache>
                <c:ptCount val="3"/>
                <c:pt idx="0">
                  <c:v>Us</c:v>
                </c:pt>
                <c:pt idx="1">
                  <c:v>Them</c:v>
                </c:pt>
                <c:pt idx="2">
                  <c:v>Lost Opportunity</c:v>
                </c:pt>
              </c:strCache>
            </c:strRef>
          </c:cat>
          <c:val>
            <c:numRef>
              <c:f>Sheet2!$E$10:$E$12</c:f>
              <c:numCache>
                <c:formatCode>General</c:formatCode>
                <c:ptCount val="3"/>
                <c:pt idx="0">
                  <c:v>15</c:v>
                </c:pt>
                <c:pt idx="1">
                  <c:v>15</c:v>
                </c:pt>
                <c:pt idx="2">
                  <c:v>70</c:v>
                </c:pt>
              </c:numCache>
            </c:numRef>
          </c:val>
        </c:ser>
        <c:firstSliceAng val="0"/>
      </c:pieChart>
      <c:spPr>
        <a:noFill/>
        <a:ln>
          <a:noFill/>
        </a:ln>
        <a:effectLst/>
      </c:spPr>
    </c:plotArea>
    <c:legend>
      <c:legendPos val="b"/>
      <c:layout>
        <c:manualLayout>
          <c:xMode val="edge"/>
          <c:yMode val="edge"/>
          <c:x val="0.17533407008334481"/>
          <c:y val="0.86102808398950381"/>
          <c:w val="0.56161233135331767"/>
          <c:h val="0.11897191601049846"/>
        </c:manualLayout>
      </c:layout>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Business</a:t>
            </a:r>
            <a:r>
              <a:rPr lang="en-US" sz="1600" b="1" baseline="0" dirty="0"/>
              <a:t> Growth Model</a:t>
            </a:r>
          </a:p>
          <a:p>
            <a:pPr>
              <a:defRPr sz="1400" b="0" i="0" u="none" strike="noStrike" kern="1200" spc="0" baseline="0">
                <a:solidFill>
                  <a:schemeClr val="tx1">
                    <a:lumMod val="65000"/>
                    <a:lumOff val="35000"/>
                  </a:schemeClr>
                </a:solidFill>
                <a:latin typeface="+mn-lt"/>
                <a:ea typeface="+mn-ea"/>
                <a:cs typeface="+mn-cs"/>
              </a:defRPr>
            </a:pPr>
            <a:endParaRPr lang="en-US" dirty="0"/>
          </a:p>
        </c:rich>
      </c:tx>
      <c:layout>
        <c:manualLayout>
          <c:xMode val="edge"/>
          <c:yMode val="edge"/>
          <c:x val="0.29830224826698182"/>
          <c:y val="1.5625E-2"/>
        </c:manualLayout>
      </c:layout>
      <c:spPr>
        <a:noFill/>
        <a:ln>
          <a:noFill/>
        </a:ln>
        <a:effectLst/>
      </c:spPr>
    </c:title>
    <c:plotArea>
      <c:layout/>
      <c:pieChart>
        <c:varyColors val="1"/>
        <c:ser>
          <c:idx val="0"/>
          <c:order val="0"/>
          <c:tx>
            <c:v>Scarcity Model</c:v>
          </c:tx>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cat>
            <c:strRef>
              <c:f>Sheet2!$D$10:$D$12</c:f>
              <c:strCache>
                <c:ptCount val="3"/>
                <c:pt idx="0">
                  <c:v>Newcomers</c:v>
                </c:pt>
                <c:pt idx="1">
                  <c:v>Native Population</c:v>
                </c:pt>
                <c:pt idx="2">
                  <c:v>Future Opportuity</c:v>
                </c:pt>
              </c:strCache>
            </c:strRef>
          </c:cat>
          <c:val>
            <c:numRef>
              <c:f>Sheet2!$E$10:$E$12</c:f>
              <c:numCache>
                <c:formatCode>General</c:formatCode>
                <c:ptCount val="3"/>
                <c:pt idx="0">
                  <c:v>30</c:v>
                </c:pt>
                <c:pt idx="1">
                  <c:v>30</c:v>
                </c:pt>
                <c:pt idx="2">
                  <c:v>40</c:v>
                </c:pt>
              </c:numCache>
            </c:numRef>
          </c:val>
        </c:ser>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F0446-691B-48CE-BAB3-6188990C9BD1}"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3B52F4BE-8B98-4DAD-AD8B-E169E366EBB5}">
      <dgm:prSet phldrT="[Text]"/>
      <dgm:spPr/>
      <dgm:t>
        <a:bodyPr/>
        <a:lstStyle/>
        <a:p>
          <a:r>
            <a:rPr lang="en-US" dirty="0"/>
            <a:t>Smart </a:t>
          </a:r>
          <a:r>
            <a:rPr lang="en-US" dirty="0" smtClean="0"/>
            <a:t>Region</a:t>
          </a:r>
          <a:endParaRPr lang="en-US" dirty="0"/>
        </a:p>
      </dgm:t>
    </dgm:pt>
    <dgm:pt modelId="{BF135A4F-601C-4E0E-A424-1706B837B20D}" type="parTrans" cxnId="{6872BE8E-3554-4EE5-85E2-B96EFB1502F3}">
      <dgm:prSet/>
      <dgm:spPr/>
      <dgm:t>
        <a:bodyPr/>
        <a:lstStyle/>
        <a:p>
          <a:endParaRPr lang="en-US"/>
        </a:p>
      </dgm:t>
    </dgm:pt>
    <dgm:pt modelId="{EF58BAE0-51EF-4081-9ED8-8FAB72250822}" type="sibTrans" cxnId="{6872BE8E-3554-4EE5-85E2-B96EFB1502F3}">
      <dgm:prSet/>
      <dgm:spPr/>
      <dgm:t>
        <a:bodyPr/>
        <a:lstStyle/>
        <a:p>
          <a:endParaRPr lang="en-US"/>
        </a:p>
      </dgm:t>
    </dgm:pt>
    <dgm:pt modelId="{00E02367-431C-4915-8CC6-42A3CA9AD392}">
      <dgm:prSet phldrT="[Text]"/>
      <dgm:spPr>
        <a:solidFill>
          <a:srgbClr val="FFFF00">
            <a:alpha val="50000"/>
          </a:srgbClr>
        </a:solidFill>
      </dgm:spPr>
      <dgm:t>
        <a:bodyPr/>
        <a:lstStyle/>
        <a:p>
          <a:r>
            <a:rPr lang="en-US" dirty="0"/>
            <a:t>New Inclusion Model</a:t>
          </a:r>
        </a:p>
      </dgm:t>
    </dgm:pt>
    <dgm:pt modelId="{AAB01636-A890-4837-A913-2B7B3CF4CD55}" type="parTrans" cxnId="{01241EBE-5336-420E-9171-368DCA83C41B}">
      <dgm:prSet/>
      <dgm:spPr/>
      <dgm:t>
        <a:bodyPr/>
        <a:lstStyle/>
        <a:p>
          <a:endParaRPr lang="en-US"/>
        </a:p>
      </dgm:t>
    </dgm:pt>
    <dgm:pt modelId="{BEFD2591-712D-4321-A61D-58BAEA9E4A22}" type="sibTrans" cxnId="{01241EBE-5336-420E-9171-368DCA83C41B}">
      <dgm:prSet/>
      <dgm:spPr/>
      <dgm:t>
        <a:bodyPr/>
        <a:lstStyle/>
        <a:p>
          <a:endParaRPr lang="en-US"/>
        </a:p>
      </dgm:t>
    </dgm:pt>
    <dgm:pt modelId="{D2576C17-28AA-4F82-ABB7-E32504D2B55A}">
      <dgm:prSet phldrT="[Text]"/>
      <dgm:spPr>
        <a:solidFill>
          <a:srgbClr val="00B050">
            <a:alpha val="50000"/>
          </a:srgbClr>
        </a:solidFill>
      </dgm:spPr>
      <dgm:t>
        <a:bodyPr/>
        <a:lstStyle/>
        <a:p>
          <a:r>
            <a:rPr lang="en-US" dirty="0" smtClean="0"/>
            <a:t>Immigrant Ecosystem</a:t>
          </a:r>
          <a:endParaRPr lang="en-US" dirty="0"/>
        </a:p>
      </dgm:t>
    </dgm:pt>
    <dgm:pt modelId="{45502D64-ED85-415D-A62B-DBD6897FF357}" type="parTrans" cxnId="{29653871-EA98-4B66-9B5D-B53023436A24}">
      <dgm:prSet/>
      <dgm:spPr/>
      <dgm:t>
        <a:bodyPr/>
        <a:lstStyle/>
        <a:p>
          <a:endParaRPr lang="en-US"/>
        </a:p>
      </dgm:t>
    </dgm:pt>
    <dgm:pt modelId="{12228830-F73E-4C52-89E1-62AD50AFC845}" type="sibTrans" cxnId="{29653871-EA98-4B66-9B5D-B53023436A24}">
      <dgm:prSet/>
      <dgm:spPr/>
      <dgm:t>
        <a:bodyPr/>
        <a:lstStyle/>
        <a:p>
          <a:endParaRPr lang="en-US"/>
        </a:p>
      </dgm:t>
    </dgm:pt>
    <dgm:pt modelId="{EA492D7E-424F-453C-9264-7E4A7CBBDE69}">
      <dgm:prSet phldrT="[Text]"/>
      <dgm:spPr>
        <a:solidFill>
          <a:schemeClr val="accent2">
            <a:alpha val="50000"/>
          </a:schemeClr>
        </a:solidFill>
      </dgm:spPr>
      <dgm:t>
        <a:bodyPr/>
        <a:lstStyle/>
        <a:p>
          <a:r>
            <a:rPr lang="en-US" dirty="0"/>
            <a:t>Measurable Success</a:t>
          </a:r>
        </a:p>
      </dgm:t>
    </dgm:pt>
    <dgm:pt modelId="{F0DAF043-2F8D-4B95-9B46-8F9AB1347733}" type="parTrans" cxnId="{4F40F688-85BD-4F1C-BBAF-3DBDFE4AAAAA}">
      <dgm:prSet/>
      <dgm:spPr/>
      <dgm:t>
        <a:bodyPr/>
        <a:lstStyle/>
        <a:p>
          <a:endParaRPr lang="en-US"/>
        </a:p>
      </dgm:t>
    </dgm:pt>
    <dgm:pt modelId="{1741AC5D-53E0-46C4-B4A3-215C23871E8D}" type="sibTrans" cxnId="{4F40F688-85BD-4F1C-BBAF-3DBDFE4AAAAA}">
      <dgm:prSet/>
      <dgm:spPr/>
      <dgm:t>
        <a:bodyPr/>
        <a:lstStyle/>
        <a:p>
          <a:endParaRPr lang="en-US"/>
        </a:p>
      </dgm:t>
    </dgm:pt>
    <dgm:pt modelId="{74BED119-3CD7-46E5-8CFE-12CED5D6780B}">
      <dgm:prSet phldrT="[Text]"/>
      <dgm:spPr>
        <a:solidFill>
          <a:srgbClr val="7030A0">
            <a:alpha val="50000"/>
          </a:srgbClr>
        </a:solidFill>
      </dgm:spPr>
      <dgm:t>
        <a:bodyPr/>
        <a:lstStyle/>
        <a:p>
          <a:r>
            <a:rPr lang="en-US" dirty="0"/>
            <a:t>Communication </a:t>
          </a:r>
          <a:r>
            <a:rPr lang="en-US" dirty="0" smtClean="0"/>
            <a:t>Planning</a:t>
          </a:r>
          <a:endParaRPr lang="en-US" dirty="0"/>
        </a:p>
      </dgm:t>
    </dgm:pt>
    <dgm:pt modelId="{72C2DECD-05F5-4880-B205-F89CF309FC0F}" type="parTrans" cxnId="{9C4E66E6-F5BD-4BCC-B662-B045EEEEA70A}">
      <dgm:prSet/>
      <dgm:spPr/>
      <dgm:t>
        <a:bodyPr/>
        <a:lstStyle/>
        <a:p>
          <a:endParaRPr lang="en-US"/>
        </a:p>
      </dgm:t>
    </dgm:pt>
    <dgm:pt modelId="{BE5F768A-D035-48DB-9E6A-B5945A6832AA}" type="sibTrans" cxnId="{9C4E66E6-F5BD-4BCC-B662-B045EEEEA70A}">
      <dgm:prSet/>
      <dgm:spPr/>
      <dgm:t>
        <a:bodyPr/>
        <a:lstStyle/>
        <a:p>
          <a:endParaRPr lang="en-US"/>
        </a:p>
      </dgm:t>
    </dgm:pt>
    <dgm:pt modelId="{8F8737B2-33F7-455C-ABA3-BAE33421BA83}" type="pres">
      <dgm:prSet presAssocID="{E92F0446-691B-48CE-BAB3-6188990C9BD1}" presName="composite" presStyleCnt="0">
        <dgm:presLayoutVars>
          <dgm:chMax val="1"/>
          <dgm:dir/>
          <dgm:resizeHandles val="exact"/>
        </dgm:presLayoutVars>
      </dgm:prSet>
      <dgm:spPr/>
      <dgm:t>
        <a:bodyPr/>
        <a:lstStyle/>
        <a:p>
          <a:endParaRPr lang="en-US"/>
        </a:p>
      </dgm:t>
    </dgm:pt>
    <dgm:pt modelId="{7E5D7612-923A-430F-B8FA-0FFD4E618335}" type="pres">
      <dgm:prSet presAssocID="{E92F0446-691B-48CE-BAB3-6188990C9BD1}" presName="radial" presStyleCnt="0">
        <dgm:presLayoutVars>
          <dgm:animLvl val="ctr"/>
        </dgm:presLayoutVars>
      </dgm:prSet>
      <dgm:spPr/>
    </dgm:pt>
    <dgm:pt modelId="{E08EA3C7-15B2-4F6F-8BBE-C15DB0D67375}" type="pres">
      <dgm:prSet presAssocID="{3B52F4BE-8B98-4DAD-AD8B-E169E366EBB5}" presName="centerShape" presStyleLbl="vennNode1" presStyleIdx="0" presStyleCnt="5" custLinFactNeighborX="-1135" custLinFactNeighborY="-1321"/>
      <dgm:spPr/>
      <dgm:t>
        <a:bodyPr/>
        <a:lstStyle/>
        <a:p>
          <a:endParaRPr lang="en-US"/>
        </a:p>
      </dgm:t>
    </dgm:pt>
    <dgm:pt modelId="{6D5F2CC5-A7E8-4FFA-8C6E-5E11F0568225}" type="pres">
      <dgm:prSet presAssocID="{00E02367-431C-4915-8CC6-42A3CA9AD392}" presName="node" presStyleLbl="vennNode1" presStyleIdx="1" presStyleCnt="5" custRadScaleRad="119890" custRadScaleInc="2801">
        <dgm:presLayoutVars>
          <dgm:bulletEnabled val="1"/>
        </dgm:presLayoutVars>
      </dgm:prSet>
      <dgm:spPr/>
      <dgm:t>
        <a:bodyPr/>
        <a:lstStyle/>
        <a:p>
          <a:endParaRPr lang="en-US"/>
        </a:p>
      </dgm:t>
    </dgm:pt>
    <dgm:pt modelId="{8EDD6C90-6B63-42D4-BD92-4175BC93D321}" type="pres">
      <dgm:prSet presAssocID="{D2576C17-28AA-4F82-ABB7-E32504D2B55A}" presName="node" presStyleLbl="vennNode1" presStyleIdx="2" presStyleCnt="5">
        <dgm:presLayoutVars>
          <dgm:bulletEnabled val="1"/>
        </dgm:presLayoutVars>
      </dgm:prSet>
      <dgm:spPr/>
      <dgm:t>
        <a:bodyPr/>
        <a:lstStyle/>
        <a:p>
          <a:endParaRPr lang="en-US"/>
        </a:p>
      </dgm:t>
    </dgm:pt>
    <dgm:pt modelId="{740882B8-8AE7-4D28-B103-A5FDAC16C586}" type="pres">
      <dgm:prSet presAssocID="{EA492D7E-424F-453C-9264-7E4A7CBBDE69}" presName="node" presStyleLbl="vennNode1" presStyleIdx="3" presStyleCnt="5">
        <dgm:presLayoutVars>
          <dgm:bulletEnabled val="1"/>
        </dgm:presLayoutVars>
      </dgm:prSet>
      <dgm:spPr/>
      <dgm:t>
        <a:bodyPr/>
        <a:lstStyle/>
        <a:p>
          <a:endParaRPr lang="en-US"/>
        </a:p>
      </dgm:t>
    </dgm:pt>
    <dgm:pt modelId="{AB103695-D5CC-4C8B-9B86-A7DE5E3F12F9}" type="pres">
      <dgm:prSet presAssocID="{74BED119-3CD7-46E5-8CFE-12CED5D6780B}" presName="node" presStyleLbl="vennNode1" presStyleIdx="4" presStyleCnt="5">
        <dgm:presLayoutVars>
          <dgm:bulletEnabled val="1"/>
        </dgm:presLayoutVars>
      </dgm:prSet>
      <dgm:spPr/>
      <dgm:t>
        <a:bodyPr/>
        <a:lstStyle/>
        <a:p>
          <a:endParaRPr lang="en-US"/>
        </a:p>
      </dgm:t>
    </dgm:pt>
  </dgm:ptLst>
  <dgm:cxnLst>
    <dgm:cxn modelId="{4BF3F851-BDEF-43BC-BBAF-3078AB58F0A0}" type="presOf" srcId="{EA492D7E-424F-453C-9264-7E4A7CBBDE69}" destId="{740882B8-8AE7-4D28-B103-A5FDAC16C586}" srcOrd="0" destOrd="0" presId="urn:microsoft.com/office/officeart/2005/8/layout/radial3"/>
    <dgm:cxn modelId="{20F76668-B6B5-4575-B8E0-80D78E7957BE}" type="presOf" srcId="{E92F0446-691B-48CE-BAB3-6188990C9BD1}" destId="{8F8737B2-33F7-455C-ABA3-BAE33421BA83}" srcOrd="0" destOrd="0" presId="urn:microsoft.com/office/officeart/2005/8/layout/radial3"/>
    <dgm:cxn modelId="{42DB0505-0F66-468F-9060-42FF13A22431}" type="presOf" srcId="{00E02367-431C-4915-8CC6-42A3CA9AD392}" destId="{6D5F2CC5-A7E8-4FFA-8C6E-5E11F0568225}" srcOrd="0" destOrd="0" presId="urn:microsoft.com/office/officeart/2005/8/layout/radial3"/>
    <dgm:cxn modelId="{A609CF6D-EE16-4A51-85AD-B74B13457186}" type="presOf" srcId="{3B52F4BE-8B98-4DAD-AD8B-E169E366EBB5}" destId="{E08EA3C7-15B2-4F6F-8BBE-C15DB0D67375}" srcOrd="0" destOrd="0" presId="urn:microsoft.com/office/officeart/2005/8/layout/radial3"/>
    <dgm:cxn modelId="{01241EBE-5336-420E-9171-368DCA83C41B}" srcId="{3B52F4BE-8B98-4DAD-AD8B-E169E366EBB5}" destId="{00E02367-431C-4915-8CC6-42A3CA9AD392}" srcOrd="0" destOrd="0" parTransId="{AAB01636-A890-4837-A913-2B7B3CF4CD55}" sibTransId="{BEFD2591-712D-4321-A61D-58BAEA9E4A22}"/>
    <dgm:cxn modelId="{6872BE8E-3554-4EE5-85E2-B96EFB1502F3}" srcId="{E92F0446-691B-48CE-BAB3-6188990C9BD1}" destId="{3B52F4BE-8B98-4DAD-AD8B-E169E366EBB5}" srcOrd="0" destOrd="0" parTransId="{BF135A4F-601C-4E0E-A424-1706B837B20D}" sibTransId="{EF58BAE0-51EF-4081-9ED8-8FAB72250822}"/>
    <dgm:cxn modelId="{A5DDCF6A-959F-46D9-9891-958D1DBC835D}" type="presOf" srcId="{D2576C17-28AA-4F82-ABB7-E32504D2B55A}" destId="{8EDD6C90-6B63-42D4-BD92-4175BC93D321}" srcOrd="0" destOrd="0" presId="urn:microsoft.com/office/officeart/2005/8/layout/radial3"/>
    <dgm:cxn modelId="{4F40F688-85BD-4F1C-BBAF-3DBDFE4AAAAA}" srcId="{3B52F4BE-8B98-4DAD-AD8B-E169E366EBB5}" destId="{EA492D7E-424F-453C-9264-7E4A7CBBDE69}" srcOrd="2" destOrd="0" parTransId="{F0DAF043-2F8D-4B95-9B46-8F9AB1347733}" sibTransId="{1741AC5D-53E0-46C4-B4A3-215C23871E8D}"/>
    <dgm:cxn modelId="{29653871-EA98-4B66-9B5D-B53023436A24}" srcId="{3B52F4BE-8B98-4DAD-AD8B-E169E366EBB5}" destId="{D2576C17-28AA-4F82-ABB7-E32504D2B55A}" srcOrd="1" destOrd="0" parTransId="{45502D64-ED85-415D-A62B-DBD6897FF357}" sibTransId="{12228830-F73E-4C52-89E1-62AD50AFC845}"/>
    <dgm:cxn modelId="{5B1FBE76-A3B4-420E-AD1D-2122455923B3}" type="presOf" srcId="{74BED119-3CD7-46E5-8CFE-12CED5D6780B}" destId="{AB103695-D5CC-4C8B-9B86-A7DE5E3F12F9}" srcOrd="0" destOrd="0" presId="urn:microsoft.com/office/officeart/2005/8/layout/radial3"/>
    <dgm:cxn modelId="{9C4E66E6-F5BD-4BCC-B662-B045EEEEA70A}" srcId="{3B52F4BE-8B98-4DAD-AD8B-E169E366EBB5}" destId="{74BED119-3CD7-46E5-8CFE-12CED5D6780B}" srcOrd="3" destOrd="0" parTransId="{72C2DECD-05F5-4880-B205-F89CF309FC0F}" sibTransId="{BE5F768A-D035-48DB-9E6A-B5945A6832AA}"/>
    <dgm:cxn modelId="{1DDA871C-4464-4784-AF14-D851422C4919}" type="presParOf" srcId="{8F8737B2-33F7-455C-ABA3-BAE33421BA83}" destId="{7E5D7612-923A-430F-B8FA-0FFD4E618335}" srcOrd="0" destOrd="0" presId="urn:microsoft.com/office/officeart/2005/8/layout/radial3"/>
    <dgm:cxn modelId="{341E2A22-E340-4284-BF14-A67C3AB7DE47}" type="presParOf" srcId="{7E5D7612-923A-430F-B8FA-0FFD4E618335}" destId="{E08EA3C7-15B2-4F6F-8BBE-C15DB0D67375}" srcOrd="0" destOrd="0" presId="urn:microsoft.com/office/officeart/2005/8/layout/radial3"/>
    <dgm:cxn modelId="{415E4EB5-53C1-4B68-8880-13FD21466CEA}" type="presParOf" srcId="{7E5D7612-923A-430F-B8FA-0FFD4E618335}" destId="{6D5F2CC5-A7E8-4FFA-8C6E-5E11F0568225}" srcOrd="1" destOrd="0" presId="urn:microsoft.com/office/officeart/2005/8/layout/radial3"/>
    <dgm:cxn modelId="{392E3DAF-D265-467E-B5D8-81044D6318DE}" type="presParOf" srcId="{7E5D7612-923A-430F-B8FA-0FFD4E618335}" destId="{8EDD6C90-6B63-42D4-BD92-4175BC93D321}" srcOrd="2" destOrd="0" presId="urn:microsoft.com/office/officeart/2005/8/layout/radial3"/>
    <dgm:cxn modelId="{F8006A07-FB79-4E30-81D0-05C6A60BCE2A}" type="presParOf" srcId="{7E5D7612-923A-430F-B8FA-0FFD4E618335}" destId="{740882B8-8AE7-4D28-B103-A5FDAC16C586}" srcOrd="3" destOrd="0" presId="urn:microsoft.com/office/officeart/2005/8/layout/radial3"/>
    <dgm:cxn modelId="{1A924658-03AA-46B4-9B7D-4330D71C133D}" type="presParOf" srcId="{7E5D7612-923A-430F-B8FA-0FFD4E618335}" destId="{AB103695-D5CC-4C8B-9B86-A7DE5E3F12F9}" srcOrd="4"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8EA3C7-15B2-4F6F-8BBE-C15DB0D67375}">
      <dsp:nvSpPr>
        <dsp:cNvPr id="0" name=""/>
        <dsp:cNvSpPr/>
      </dsp:nvSpPr>
      <dsp:spPr>
        <a:xfrm>
          <a:off x="2711336" y="990589"/>
          <a:ext cx="2578298" cy="2578298"/>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Smart </a:t>
          </a:r>
          <a:r>
            <a:rPr lang="en-US" sz="4000" kern="1200" dirty="0" smtClean="0"/>
            <a:t>Region</a:t>
          </a:r>
          <a:endParaRPr lang="en-US" sz="4000" kern="1200" dirty="0"/>
        </a:p>
      </dsp:txBody>
      <dsp:txXfrm>
        <a:off x="2711336" y="990589"/>
        <a:ext cx="2578298" cy="2578298"/>
      </dsp:txXfrm>
    </dsp:sp>
    <dsp:sp modelId="{6D5F2CC5-A7E8-4FFA-8C6E-5E11F0568225}">
      <dsp:nvSpPr>
        <dsp:cNvPr id="0" name=""/>
        <dsp:cNvSpPr/>
      </dsp:nvSpPr>
      <dsp:spPr>
        <a:xfrm>
          <a:off x="3482566" y="0"/>
          <a:ext cx="1289149" cy="1289149"/>
        </a:xfrm>
        <a:prstGeom prst="ellipse">
          <a:avLst/>
        </a:prstGeom>
        <a:solidFill>
          <a:srgbClr val="FFFF00">
            <a:alpha val="50000"/>
          </a:srgb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New Inclusion Model</a:t>
          </a:r>
        </a:p>
      </dsp:txBody>
      <dsp:txXfrm>
        <a:off x="3482566" y="0"/>
        <a:ext cx="1289149" cy="1289149"/>
      </dsp:txXfrm>
    </dsp:sp>
    <dsp:sp modelId="{8EDD6C90-6B63-42D4-BD92-4175BC93D321}">
      <dsp:nvSpPr>
        <dsp:cNvPr id="0" name=""/>
        <dsp:cNvSpPr/>
      </dsp:nvSpPr>
      <dsp:spPr>
        <a:xfrm>
          <a:off x="5073090" y="1679525"/>
          <a:ext cx="1289149" cy="1289149"/>
        </a:xfrm>
        <a:prstGeom prst="ellipse">
          <a:avLst/>
        </a:prstGeom>
        <a:solidFill>
          <a:srgbClr val="00B050">
            <a:alpha val="50000"/>
          </a:srgb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Immigrant Ecosystem</a:t>
          </a:r>
          <a:endParaRPr lang="en-US" sz="900" kern="1200" dirty="0"/>
        </a:p>
      </dsp:txBody>
      <dsp:txXfrm>
        <a:off x="5073090" y="1679525"/>
        <a:ext cx="1289149" cy="1289149"/>
      </dsp:txXfrm>
    </dsp:sp>
    <dsp:sp modelId="{740882B8-8AE7-4D28-B103-A5FDAC16C586}">
      <dsp:nvSpPr>
        <dsp:cNvPr id="0" name=""/>
        <dsp:cNvSpPr/>
      </dsp:nvSpPr>
      <dsp:spPr>
        <a:xfrm>
          <a:off x="3394025" y="3358590"/>
          <a:ext cx="1289149" cy="1289149"/>
        </a:xfrm>
        <a:prstGeom prst="ellipse">
          <a:avLst/>
        </a:prstGeom>
        <a:solidFill>
          <a:schemeClr val="accent2">
            <a:alpha val="5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Measurable Success</a:t>
          </a:r>
        </a:p>
      </dsp:txBody>
      <dsp:txXfrm>
        <a:off x="3394025" y="3358590"/>
        <a:ext cx="1289149" cy="1289149"/>
      </dsp:txXfrm>
    </dsp:sp>
    <dsp:sp modelId="{AB103695-D5CC-4C8B-9B86-A7DE5E3F12F9}">
      <dsp:nvSpPr>
        <dsp:cNvPr id="0" name=""/>
        <dsp:cNvSpPr/>
      </dsp:nvSpPr>
      <dsp:spPr>
        <a:xfrm>
          <a:off x="1714960" y="1679525"/>
          <a:ext cx="1289149" cy="1289149"/>
        </a:xfrm>
        <a:prstGeom prst="ellipse">
          <a:avLst/>
        </a:prstGeom>
        <a:solidFill>
          <a:srgbClr val="7030A0">
            <a:alpha val="50000"/>
          </a:srgb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Communication </a:t>
          </a:r>
          <a:r>
            <a:rPr lang="en-US" sz="900" kern="1200" dirty="0" smtClean="0"/>
            <a:t>Planning</a:t>
          </a:r>
          <a:endParaRPr lang="en-US" sz="900" kern="1200" dirty="0"/>
        </a:p>
      </dsp:txBody>
      <dsp:txXfrm>
        <a:off x="1714960" y="1679525"/>
        <a:ext cx="1289149" cy="128914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440B8A0B-052C-4743-B3B1-4DFE06D48E1D}" type="datetimeFigureOut">
              <a:rPr lang="en-US" smtClean="0"/>
              <a:pPr/>
              <a:t>6/30/2014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0C498CF5-F650-4487-A00D-EFE5C1F6C255}" type="slidenum">
              <a:rPr lang="en-US" smtClean="0"/>
              <a:pPr/>
              <a:t>‹#›</a:t>
            </a:fld>
            <a:endParaRPr lang="en-US"/>
          </a:p>
        </p:txBody>
      </p:sp>
    </p:spTree>
    <p:extLst>
      <p:ext uri="{BB962C8B-B14F-4D97-AF65-F5344CB8AC3E}">
        <p14:creationId xmlns:p14="http://schemas.microsoft.com/office/powerpoint/2010/main" xmlns="" val="136417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2AB904D5-944F-4000-BA9A-50AD5073FD80}" type="datetimeFigureOut">
              <a:rPr lang="en-US" smtClean="0"/>
              <a:pPr/>
              <a:t>6/30/2014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E2189F92-6427-4FC3-B0FB-0E974DAE815C}" type="slidenum">
              <a:rPr lang="en-US" smtClean="0"/>
              <a:pPr/>
              <a:t>‹#›</a:t>
            </a:fld>
            <a:endParaRPr lang="en-US" dirty="0"/>
          </a:p>
        </p:txBody>
      </p:sp>
    </p:spTree>
    <p:extLst>
      <p:ext uri="{BB962C8B-B14F-4D97-AF65-F5344CB8AC3E}">
        <p14:creationId xmlns:p14="http://schemas.microsoft.com/office/powerpoint/2010/main" xmlns="" val="204023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a:t>
            </a:r>
            <a:r>
              <a:rPr lang="en-US" baseline="0" dirty="0" smtClean="0"/>
              <a:t> AT THE FACTS:</a:t>
            </a:r>
          </a:p>
          <a:p>
            <a:endParaRPr lang="en-US" baseline="0" dirty="0" smtClean="0"/>
          </a:p>
          <a:p>
            <a:pPr defTabSz="931717">
              <a:buFont typeface="Arial" pitchFamily="34" charset="0"/>
              <a:buChar char="•"/>
              <a:defRPr/>
            </a:pPr>
            <a:r>
              <a:rPr lang="en-US" baseline="0" dirty="0" smtClean="0"/>
              <a:t> According to the Associated Press report in June 2010  “</a:t>
            </a:r>
            <a:r>
              <a:rPr lang="en-US" sz="1300" b="1" dirty="0" smtClean="0"/>
              <a:t>The top four big cities in America with the lowest rates of violent crime are all in border states: San Diego, Phoenix, El Paso and Austin, according to a new FBI report</a:t>
            </a:r>
            <a:r>
              <a:rPr lang="en-US" sz="1300" dirty="0" smtClean="0"/>
              <a:t>. And an in-house Customs and Border Protection report shows that Border Patrol agents face far less danger than street cops in most U.S. cities.”</a:t>
            </a:r>
          </a:p>
          <a:p>
            <a:pPr defTabSz="931717">
              <a:buFont typeface="Arial" pitchFamily="34" charset="0"/>
              <a:buChar char="•"/>
              <a:defRPr/>
            </a:pPr>
            <a:endParaRPr lang="en-US" sz="1300" dirty="0" smtClean="0"/>
          </a:p>
          <a:p>
            <a:pPr defTabSz="931717">
              <a:buFont typeface="Arial" pitchFamily="34" charset="0"/>
              <a:buChar char="•"/>
              <a:defRPr/>
            </a:pPr>
            <a:r>
              <a:rPr lang="en-US" sz="1300" dirty="0" smtClean="0"/>
              <a:t> Immigrant incarceration rates are 20% of non-immigrant rates, a robust statistic that holds up even after naturalization.</a:t>
            </a:r>
          </a:p>
          <a:p>
            <a:pPr defTabSz="931717">
              <a:buFont typeface="Arial" pitchFamily="34" charset="0"/>
              <a:buChar char="•"/>
              <a:defRPr/>
            </a:pPr>
            <a:endParaRPr lang="en-US" sz="1300" dirty="0" smtClean="0"/>
          </a:p>
          <a:p>
            <a:pPr defTabSz="931717">
              <a:defRPr/>
            </a:pPr>
            <a:r>
              <a:rPr lang="en-US" sz="1300" dirty="0" smtClean="0"/>
              <a:t>WELL, LET’S LOOK AT SOME MORE FACTS UNCOVERED IN THE GLOBAL DETROIT REPORT</a:t>
            </a:r>
            <a:br>
              <a:rPr lang="en-US" sz="1300" dirty="0" smtClean="0"/>
            </a:br>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Here is our mission:</a:t>
            </a:r>
          </a:p>
          <a:p>
            <a:pPr>
              <a:buFont typeface="Arial" pitchFamily="34" charset="0"/>
              <a:buChar char="•"/>
            </a:pPr>
            <a:endParaRPr lang="en-US" baseline="0" dirty="0" smtClean="0"/>
          </a:p>
          <a:p>
            <a:pPr>
              <a:buFont typeface="Arial" pitchFamily="34" charset="0"/>
              <a:buChar char="•"/>
            </a:pPr>
            <a:r>
              <a:rPr lang="en-US" baseline="0" dirty="0" smtClean="0"/>
              <a:t> Immigrants and economic development</a:t>
            </a:r>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34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35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37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45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59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67</a:t>
            </a:fld>
            <a:endParaRPr lang="en-US" dirty="0"/>
          </a:p>
        </p:txBody>
      </p:sp>
    </p:spTree>
    <p:extLst>
      <p:ext uri="{BB962C8B-B14F-4D97-AF65-F5344CB8AC3E}">
        <p14:creationId xmlns:p14="http://schemas.microsoft.com/office/powerpoint/2010/main" xmlns="" val="1221967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68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83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86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90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91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10</a:t>
            </a:fld>
            <a:endParaRPr lang="en-US" dirty="0"/>
          </a:p>
        </p:txBody>
      </p:sp>
    </p:spTree>
    <p:extLst>
      <p:ext uri="{BB962C8B-B14F-4D97-AF65-F5344CB8AC3E}">
        <p14:creationId xmlns:p14="http://schemas.microsoft.com/office/powerpoint/2010/main" xmlns="" val="245026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11</a:t>
            </a:fld>
            <a:endParaRPr lang="en-US" dirty="0"/>
          </a:p>
        </p:txBody>
      </p:sp>
    </p:spTree>
    <p:extLst>
      <p:ext uri="{BB962C8B-B14F-4D97-AF65-F5344CB8AC3E}">
        <p14:creationId xmlns:p14="http://schemas.microsoft.com/office/powerpoint/2010/main" xmlns="" val="264025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189F92-6427-4FC3-B0FB-0E974DAE815C}"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A74ACB-0B4D-4738-897F-92CE2766AD1B}"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A74ACB-0B4D-4738-897F-92CE2766AD1B}"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89F92-6427-4FC3-B0FB-0E974DAE815C}"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83BD2B1-23CB-4E43-B99D-024BBEB7BAF2}" type="datetimeFigureOut">
              <a:rPr lang="en-US" smtClean="0"/>
              <a:pPr/>
              <a:t>6/30/2014</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4C4EFAE-D787-4246-B77D-BA92C0ECC0A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4C4EFAE-D787-4246-B77D-BA92C0ECC0A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4C4EFAE-D787-4246-B77D-BA92C0ECC0A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4C4EFAE-D787-4246-B77D-BA92C0ECC0A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4C4EFAE-D787-4246-B77D-BA92C0ECC0A2}"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4C4EFAE-D787-4246-B77D-BA92C0ECC0A2}"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34C4EFAE-D787-4246-B77D-BA92C0ECC0A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4C4EFAE-D787-4246-B77D-BA92C0ECC0A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83BD2B1-23CB-4E43-B99D-024BBEB7BAF2}" type="datetimeFigureOut">
              <a:rPr lang="en-US" smtClean="0"/>
              <a:pPr/>
              <a:t>6/30/2014</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34C4EFAE-D787-4246-B77D-BA92C0ECC0A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83BD2B1-23CB-4E43-B99D-024BBEB7BAF2}" type="datetimeFigureOut">
              <a:rPr lang="en-US" smtClean="0"/>
              <a:pPr/>
              <a:t>6/30/2014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4C4EFAE-D787-4246-B77D-BA92C0ECC0A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83BD2B1-23CB-4E43-B99D-024BBEB7BAF2}" type="datetimeFigureOut">
              <a:rPr lang="en-US" smtClean="0"/>
              <a:pPr/>
              <a:t>6/30/2014</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4C4EFAE-D787-4246-B77D-BA92C0ECC0A2}"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83BD2B1-23CB-4E43-B99D-024BBEB7BAF2}" type="datetimeFigureOut">
              <a:rPr lang="en-US" smtClean="0"/>
              <a:pPr/>
              <a:t>6/30/2014</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4C4EFAE-D787-4246-B77D-BA92C0ECC0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a.netip.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gif"/><Relationship Id="rId3" Type="http://schemas.openxmlformats.org/officeDocument/2006/relationships/image" Target="../media/image25.png"/><Relationship Id="rId21" Type="http://schemas.openxmlformats.org/officeDocument/2006/relationships/image" Target="../media/image43.jpe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notesSlide" Target="../notesSlides/notesSlide12.xml"/><Relationship Id="rId16" Type="http://schemas.openxmlformats.org/officeDocument/2006/relationships/image" Target="../media/image38.gif"/><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82.jpeg"/><Relationship Id="rId3" Type="http://schemas.openxmlformats.org/officeDocument/2006/relationships/image" Target="../media/image59.jpeg"/><Relationship Id="rId21" Type="http://schemas.openxmlformats.org/officeDocument/2006/relationships/image" Target="../media/image77.jpeg"/><Relationship Id="rId34" Type="http://schemas.openxmlformats.org/officeDocument/2006/relationships/image" Target="../media/image90.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jpeg"/><Relationship Id="rId33" Type="http://schemas.openxmlformats.org/officeDocument/2006/relationships/image" Target="../media/image89.jpeg"/><Relationship Id="rId2" Type="http://schemas.openxmlformats.org/officeDocument/2006/relationships/notesSlide" Target="../notesSlides/notesSlide14.xml"/><Relationship Id="rId16" Type="http://schemas.openxmlformats.org/officeDocument/2006/relationships/image" Target="../media/image72.jpeg"/><Relationship Id="rId20" Type="http://schemas.openxmlformats.org/officeDocument/2006/relationships/image" Target="../media/image76.jpeg"/><Relationship Id="rId29"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24" Type="http://schemas.openxmlformats.org/officeDocument/2006/relationships/image" Target="../media/image80.jpeg"/><Relationship Id="rId32" Type="http://schemas.openxmlformats.org/officeDocument/2006/relationships/image" Target="../media/image88.jpeg"/><Relationship Id="rId5" Type="http://schemas.openxmlformats.org/officeDocument/2006/relationships/image" Target="../media/image61.jpeg"/><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image" Target="../media/image84.jpeg"/><Relationship Id="rId36" Type="http://schemas.openxmlformats.org/officeDocument/2006/relationships/image" Target="../media/image92.jpeg"/><Relationship Id="rId10" Type="http://schemas.openxmlformats.org/officeDocument/2006/relationships/image" Target="../media/image66.jpeg"/><Relationship Id="rId19" Type="http://schemas.openxmlformats.org/officeDocument/2006/relationships/image" Target="../media/image75.jpeg"/><Relationship Id="rId31" Type="http://schemas.openxmlformats.org/officeDocument/2006/relationships/image" Target="../media/image87.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 Id="rId27" Type="http://schemas.openxmlformats.org/officeDocument/2006/relationships/image" Target="../media/image83.jpeg"/><Relationship Id="rId30" Type="http://schemas.openxmlformats.org/officeDocument/2006/relationships/image" Target="../media/image86.jpeg"/><Relationship Id="rId35" Type="http://schemas.openxmlformats.org/officeDocument/2006/relationships/image" Target="../media/image9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8.jpeg"/><Relationship Id="rId5" Type="http://schemas.openxmlformats.org/officeDocument/2006/relationships/image" Target="../media/image127.jpeg"/><Relationship Id="rId10" Type="http://schemas.openxmlformats.org/officeDocument/2006/relationships/image" Target="../media/image7.jpeg"/><Relationship Id="rId4" Type="http://schemas.openxmlformats.org/officeDocument/2006/relationships/image" Target="../media/image126.jpeg"/><Relationship Id="rId9" Type="http://schemas.openxmlformats.org/officeDocument/2006/relationships/image" Target="../media/image130.png"/></Relationships>
</file>

<file path=ppt/slides/_rels/slide7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2971800"/>
          </a:xfrm>
        </p:spPr>
        <p:txBody>
          <a:bodyPr>
            <a:normAutofit fontScale="90000"/>
          </a:bodyPr>
          <a:lstStyle/>
          <a:p>
            <a:pPr algn="ct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 </a:t>
            </a:r>
            <a:br>
              <a:rPr lang="en-US" sz="7200" dirty="0" smtClean="0"/>
            </a:br>
            <a:r>
              <a:rPr lang="en-US" sz="7200" dirty="0" smtClean="0"/>
              <a:t/>
            </a:r>
            <a:br>
              <a:rPr lang="en-US" sz="7200" dirty="0" smtClean="0"/>
            </a:br>
            <a:r>
              <a:rPr lang="en-US" sz="7200" dirty="0" smtClean="0"/>
              <a:t/>
            </a:r>
            <a:br>
              <a:rPr lang="en-US" sz="7200" dirty="0" smtClean="0"/>
            </a:br>
            <a:r>
              <a:rPr lang="en-US" sz="7200" dirty="0" smtClean="0"/>
              <a:t>Immigrant, Inc.</a:t>
            </a:r>
            <a:br>
              <a:rPr lang="en-US" sz="7200" dirty="0" smtClean="0"/>
            </a:br>
            <a:r>
              <a:rPr lang="en-US" sz="1600" dirty="0" smtClean="0"/>
              <a:t/>
            </a:r>
            <a:br>
              <a:rPr lang="en-US" sz="1600" dirty="0" smtClean="0"/>
            </a:br>
            <a:r>
              <a:rPr lang="en-US" sz="4000" dirty="0" smtClean="0"/>
              <a:t>Building an Ecosystem to Support &amp; Attract Immigrant Entrepreneurs</a:t>
            </a:r>
            <a:br>
              <a:rPr lang="en-US" sz="4000" dirty="0" smtClean="0"/>
            </a:br>
            <a:endParaRPr lang="en-US" sz="4000" b="1" dirty="0"/>
          </a:p>
        </p:txBody>
      </p:sp>
      <p:sp>
        <p:nvSpPr>
          <p:cNvPr id="3" name="Subtitle 2"/>
          <p:cNvSpPr>
            <a:spLocks noGrp="1"/>
          </p:cNvSpPr>
          <p:nvPr>
            <p:ph type="subTitle" idx="1"/>
          </p:nvPr>
        </p:nvSpPr>
        <p:spPr>
          <a:xfrm>
            <a:off x="990600" y="6629400"/>
            <a:ext cx="8534400" cy="1143000"/>
          </a:xfrm>
        </p:spPr>
        <p:txBody>
          <a:bodyPr>
            <a:normAutofit/>
          </a:bodyPr>
          <a:lstStyle/>
          <a:p>
            <a:endParaRPr lang="en-US" dirty="0" smtClean="0"/>
          </a:p>
          <a:p>
            <a:endParaRPr lang="en-US" dirty="0" smtClean="0"/>
          </a:p>
          <a:p>
            <a:pPr algn="l"/>
            <a:endParaRPr lang="en-US" dirty="0" smtClean="0"/>
          </a:p>
          <a:p>
            <a:endParaRPr lang="en-US" dirty="0" smtClean="0"/>
          </a:p>
        </p:txBody>
      </p:sp>
      <p:sp>
        <p:nvSpPr>
          <p:cNvPr id="10" name="Rectangle 9"/>
          <p:cNvSpPr/>
          <p:nvPr/>
        </p:nvSpPr>
        <p:spPr>
          <a:xfrm>
            <a:off x="4800600" y="5715000"/>
            <a:ext cx="4343400" cy="9906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endParaRPr lang="en-US" dirty="0" smtClean="0">
              <a:solidFill>
                <a:schemeClr val="bg1"/>
              </a:solidFill>
            </a:endParaRPr>
          </a:p>
          <a:p>
            <a:pPr algn="ctr"/>
            <a:r>
              <a:rPr lang="en-US" sz="2400" dirty="0" smtClean="0">
                <a:solidFill>
                  <a:schemeClr val="bg1"/>
                </a:solidFill>
              </a:rPr>
              <a:t>June 26, 2014 </a:t>
            </a:r>
          </a:p>
          <a:p>
            <a:pPr algn="ctr"/>
            <a:r>
              <a:rPr lang="en-US" sz="2400" dirty="0" smtClean="0">
                <a:solidFill>
                  <a:schemeClr val="bg1"/>
                </a:solidFill>
              </a:rPr>
              <a:t>St. Louis Mosaic Project</a:t>
            </a:r>
          </a:p>
        </p:txBody>
      </p:sp>
      <p:pic>
        <p:nvPicPr>
          <p:cNvPr id="107522" name="Picture 2" descr="Home">
            <a:hlinkClick r:id="rId3" tooltip="Home"/>
          </p:cNvPr>
          <p:cNvPicPr>
            <a:picLocks noChangeAspect="1" noChangeArrowheads="1"/>
          </p:cNvPicPr>
          <p:nvPr/>
        </p:nvPicPr>
        <p:blipFill>
          <a:blip r:embed="rId4" cstate="print"/>
          <a:srcRect/>
          <a:stretch>
            <a:fillRect/>
          </a:stretch>
        </p:blipFill>
        <p:spPr bwMode="auto">
          <a:xfrm>
            <a:off x="92075" y="-411163"/>
            <a:ext cx="1438275" cy="866776"/>
          </a:xfrm>
          <a:prstGeom prst="rect">
            <a:avLst/>
          </a:prstGeom>
          <a:noFill/>
        </p:spPr>
      </p:pic>
      <p:pic>
        <p:nvPicPr>
          <p:cNvPr id="12" name="Picture 11" descr="richard.jpg"/>
          <p:cNvPicPr>
            <a:picLocks noChangeAspect="1"/>
          </p:cNvPicPr>
          <p:nvPr/>
        </p:nvPicPr>
        <p:blipFill>
          <a:blip r:embed="rId5" cstate="print"/>
          <a:stretch>
            <a:fillRect/>
          </a:stretch>
        </p:blipFill>
        <p:spPr>
          <a:xfrm>
            <a:off x="6781800" y="2743200"/>
            <a:ext cx="1925724" cy="2377440"/>
          </a:xfrm>
          <a:prstGeom prst="rect">
            <a:avLst/>
          </a:prstGeom>
        </p:spPr>
      </p:pic>
      <p:pic>
        <p:nvPicPr>
          <p:cNvPr id="15" name="Picture 14" descr="book2.jpg"/>
          <p:cNvPicPr>
            <a:picLocks noChangeAspect="1"/>
          </p:cNvPicPr>
          <p:nvPr/>
        </p:nvPicPr>
        <p:blipFill>
          <a:blip r:embed="rId6" cstate="print"/>
          <a:stretch>
            <a:fillRect/>
          </a:stretch>
        </p:blipFill>
        <p:spPr>
          <a:xfrm>
            <a:off x="0" y="3673523"/>
            <a:ext cx="2133600" cy="3184477"/>
          </a:xfrm>
          <a:prstGeom prst="rect">
            <a:avLst/>
          </a:prstGeom>
        </p:spPr>
      </p:pic>
      <p:sp>
        <p:nvSpPr>
          <p:cNvPr id="13" name="TextBox 12"/>
          <p:cNvSpPr txBox="1"/>
          <p:nvPr/>
        </p:nvSpPr>
        <p:spPr>
          <a:xfrm>
            <a:off x="6629400" y="4876800"/>
            <a:ext cx="2209800" cy="400110"/>
          </a:xfrm>
          <a:prstGeom prst="rect">
            <a:avLst/>
          </a:prstGeom>
          <a:solidFill>
            <a:schemeClr val="accent1"/>
          </a:solidFill>
        </p:spPr>
        <p:txBody>
          <a:bodyPr wrap="square" rtlCol="0">
            <a:spAutoFit/>
          </a:bodyPr>
          <a:lstStyle/>
          <a:p>
            <a:r>
              <a:rPr lang="en-US" sz="2000" b="1" dirty="0" smtClean="0">
                <a:solidFill>
                  <a:schemeClr val="bg1"/>
                </a:solidFill>
              </a:rPr>
              <a:t>Richard Herman</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762000" y="1524000"/>
          <a:ext cx="5105399"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867399" y="2362200"/>
            <a:ext cx="2895601" cy="2031325"/>
          </a:xfrm>
          <a:prstGeom prst="rect">
            <a:avLst/>
          </a:prstGeom>
          <a:noFill/>
        </p:spPr>
        <p:txBody>
          <a:bodyPr wrap="square" rtlCol="0">
            <a:spAutoFit/>
          </a:bodyPr>
          <a:lstStyle/>
          <a:p>
            <a:r>
              <a:rPr lang="en-US" dirty="0" smtClean="0"/>
              <a:t>Regional and business growth depend upon population growth.  Business (micro) and regional (macro) strategies are inextricably linked.</a:t>
            </a:r>
            <a:endParaRPr lang="en-US" dirty="0"/>
          </a:p>
        </p:txBody>
      </p:sp>
      <p:sp>
        <p:nvSpPr>
          <p:cNvPr id="5" name="TextBox 4"/>
          <p:cNvSpPr txBox="1"/>
          <p:nvPr/>
        </p:nvSpPr>
        <p:spPr>
          <a:xfrm>
            <a:off x="2286000" y="457200"/>
            <a:ext cx="5105400" cy="954107"/>
          </a:xfrm>
          <a:prstGeom prst="rect">
            <a:avLst/>
          </a:prstGeom>
          <a:noFill/>
        </p:spPr>
        <p:txBody>
          <a:bodyPr wrap="square" rtlCol="0">
            <a:spAutoFit/>
          </a:bodyPr>
          <a:lstStyle/>
          <a:p>
            <a:pPr algn="ctr"/>
            <a:r>
              <a:rPr lang="en-US" sz="2800" dirty="0" smtClean="0"/>
              <a:t>“Growing the Pie”</a:t>
            </a:r>
          </a:p>
          <a:p>
            <a:pPr algn="ctr"/>
            <a:r>
              <a:rPr lang="en-US" sz="2800" dirty="0" err="1" smtClean="0"/>
              <a:t>SmartInclusion</a:t>
            </a:r>
            <a:endParaRPr lang="en-US" sz="2800" dirty="0"/>
          </a:p>
        </p:txBody>
      </p:sp>
    </p:spTree>
    <p:extLst>
      <p:ext uri="{BB962C8B-B14F-4D97-AF65-F5344CB8AC3E}">
        <p14:creationId xmlns:p14="http://schemas.microsoft.com/office/powerpoint/2010/main" xmlns="" val="13637578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954107"/>
          </a:xfrm>
          <a:prstGeom prst="rect">
            <a:avLst/>
          </a:prstGeom>
          <a:noFill/>
        </p:spPr>
        <p:txBody>
          <a:bodyPr wrap="square" rtlCol="0">
            <a:spAutoFit/>
          </a:bodyPr>
          <a:lstStyle/>
          <a:p>
            <a:pPr algn="ctr"/>
            <a:r>
              <a:rPr lang="en-US" sz="2800" dirty="0" smtClean="0"/>
              <a:t>New Talent Strategies </a:t>
            </a:r>
          </a:p>
          <a:p>
            <a:pPr algn="ctr"/>
            <a:r>
              <a:rPr lang="en-US" sz="2800" dirty="0" smtClean="0"/>
              <a:t> Smart Inclusion</a:t>
            </a:r>
            <a:endParaRPr lang="en-US" sz="2800" dirty="0"/>
          </a:p>
        </p:txBody>
      </p:sp>
      <p:graphicFrame>
        <p:nvGraphicFramePr>
          <p:cNvPr id="3" name="Diagram 2"/>
          <p:cNvGraphicFramePr/>
          <p:nvPr>
            <p:extLst>
              <p:ext uri="{D42A27DB-BD31-4B8C-83A1-F6EECF244321}">
                <p14:modId xmlns:p14="http://schemas.microsoft.com/office/powerpoint/2010/main" xmlns="" val="80842441"/>
              </p:ext>
            </p:extLst>
          </p:nvPr>
        </p:nvGraphicFramePr>
        <p:xfrm>
          <a:off x="533400" y="1600200"/>
          <a:ext cx="8077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4137617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4100" b="1" dirty="0" smtClean="0"/>
              <a:t> Family</a:t>
            </a:r>
          </a:p>
          <a:p>
            <a:pPr algn="ctr"/>
            <a:r>
              <a:rPr lang="en-US" sz="4100" b="1" dirty="0" smtClean="0"/>
              <a:t>Education</a:t>
            </a:r>
          </a:p>
          <a:p>
            <a:pPr algn="ctr"/>
            <a:r>
              <a:rPr lang="en-US" sz="4100" b="1" dirty="0" smtClean="0"/>
              <a:t>Entrepreneurship</a:t>
            </a:r>
          </a:p>
          <a:p>
            <a:pPr algn="ctr"/>
            <a:r>
              <a:rPr lang="en-US" sz="4100" b="1" dirty="0" smtClean="0"/>
              <a:t>Self-Reliance</a:t>
            </a:r>
          </a:p>
          <a:p>
            <a:pPr algn="ctr"/>
            <a:r>
              <a:rPr lang="en-US" sz="4100" b="1" dirty="0" smtClean="0"/>
              <a:t>Thrift</a:t>
            </a:r>
          </a:p>
          <a:p>
            <a:pPr algn="ctr"/>
            <a:r>
              <a:rPr lang="en-US" sz="4100" b="1" dirty="0" smtClean="0"/>
              <a:t>Love of Country &amp; the Dream</a:t>
            </a:r>
          </a:p>
          <a:p>
            <a:endParaRPr lang="en-US" sz="4100" b="1" dirty="0" smtClean="0"/>
          </a:p>
          <a:p>
            <a:endParaRPr lang="en-US" sz="4100" b="1" dirty="0" smtClean="0"/>
          </a:p>
          <a:p>
            <a:endParaRPr lang="en-US" dirty="0"/>
          </a:p>
        </p:txBody>
      </p:sp>
      <p:sp>
        <p:nvSpPr>
          <p:cNvPr id="2" name="Title 1"/>
          <p:cNvSpPr>
            <a:spLocks noGrp="1"/>
          </p:cNvSpPr>
          <p:nvPr>
            <p:ph type="title"/>
          </p:nvPr>
        </p:nvSpPr>
        <p:spPr>
          <a:xfrm>
            <a:off x="457200" y="274638"/>
            <a:ext cx="8686800" cy="1143000"/>
          </a:xfrm>
        </p:spPr>
        <p:txBody>
          <a:bodyPr>
            <a:normAutofit fontScale="90000"/>
          </a:bodyPr>
          <a:lstStyle/>
          <a:p>
            <a:r>
              <a:rPr lang="en-US" b="1" dirty="0" smtClean="0">
                <a:solidFill>
                  <a:srgbClr val="C00000"/>
                </a:solidFill>
              </a:rPr>
              <a:t>“IMMIGRANT, INC” ---- A CULTURE</a:t>
            </a:r>
            <a:endParaRPr lang="en-US" b="1" dirty="0">
              <a:solidFill>
                <a:srgbClr val="C00000"/>
              </a:solidFill>
            </a:endParaRPr>
          </a:p>
        </p:txBody>
      </p:sp>
      <p:pic>
        <p:nvPicPr>
          <p:cNvPr id="4" name="Picture 3" descr="book2.jpg"/>
          <p:cNvPicPr>
            <a:picLocks noChangeAspect="1"/>
          </p:cNvPicPr>
          <p:nvPr/>
        </p:nvPicPr>
        <p:blipFill>
          <a:blip r:embed="rId3" cstate="print"/>
          <a:stretch>
            <a:fillRect/>
          </a:stretch>
        </p:blipFill>
        <p:spPr>
          <a:xfrm>
            <a:off x="381000" y="1752600"/>
            <a:ext cx="1676400" cy="250208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76400"/>
            <a:ext cx="8839200" cy="3139321"/>
          </a:xfrm>
          <a:prstGeom prst="rect">
            <a:avLst/>
          </a:prstGeom>
          <a:noFill/>
        </p:spPr>
        <p:txBody>
          <a:bodyPr wrap="square" rtlCol="0">
            <a:spAutoFit/>
          </a:bodyPr>
          <a:lstStyle/>
          <a:p>
            <a:pPr algn="ctr"/>
            <a:endParaRPr lang="en-US" sz="6600" dirty="0" smtClean="0">
              <a:solidFill>
                <a:srgbClr val="FF0000"/>
              </a:solidFill>
            </a:endParaRPr>
          </a:p>
          <a:p>
            <a:pPr algn="ctr"/>
            <a:r>
              <a:rPr lang="en-US" sz="6600" dirty="0" smtClean="0">
                <a:solidFill>
                  <a:srgbClr val="FF0000"/>
                </a:solidFill>
              </a:rPr>
              <a:t>….Isn’t “Immigrant” </a:t>
            </a:r>
          </a:p>
          <a:p>
            <a:pPr algn="ctr"/>
            <a:r>
              <a:rPr lang="en-US" sz="6600" dirty="0" smtClean="0">
                <a:solidFill>
                  <a:srgbClr val="FF0000"/>
                </a:solidFill>
              </a:rPr>
              <a:t>a </a:t>
            </a:r>
            <a:r>
              <a:rPr lang="en-US" sz="6600" i="1" dirty="0" smtClean="0">
                <a:solidFill>
                  <a:srgbClr val="FF0000"/>
                </a:solidFill>
              </a:rPr>
              <a:t>Dirty Word</a:t>
            </a:r>
            <a:r>
              <a:rPr lang="en-US" sz="6600" dirty="0" smtClean="0">
                <a:solidFill>
                  <a:srgbClr val="FF0000"/>
                </a:solidFill>
              </a:rPr>
              <a:t>?</a:t>
            </a:r>
            <a:endParaRPr lang="en-US" sz="66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710017" y="278592"/>
            <a:ext cx="7723967" cy="59841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ldesign.com/Images/Essays/GlobalWarming/Part5/caution_migrants_prohibido.jpg"/>
          <p:cNvPicPr>
            <a:picLocks noChangeAspect="1" noChangeArrowheads="1"/>
          </p:cNvPicPr>
          <p:nvPr/>
        </p:nvPicPr>
        <p:blipFill>
          <a:blip r:embed="rId3" cstate="print"/>
          <a:srcRect/>
          <a:stretch>
            <a:fillRect/>
          </a:stretch>
        </p:blipFill>
        <p:spPr bwMode="auto">
          <a:xfrm>
            <a:off x="1343755" y="304800"/>
            <a:ext cx="6456491" cy="593145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migrants.gif"/>
          <p:cNvPicPr>
            <a:picLocks noChangeAspect="1"/>
          </p:cNvPicPr>
          <p:nvPr/>
        </p:nvPicPr>
        <p:blipFill>
          <a:blip r:embed="rId3" cstate="print"/>
          <a:stretch>
            <a:fillRect/>
          </a:stretch>
        </p:blipFill>
        <p:spPr>
          <a:xfrm>
            <a:off x="1143000" y="457200"/>
            <a:ext cx="6934200" cy="609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migration-history.jpg"/>
          <p:cNvPicPr>
            <a:picLocks noGrp="1" noChangeAspect="1"/>
          </p:cNvPicPr>
          <p:nvPr>
            <p:ph idx="1"/>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ge_93_468615.jpg"/>
          <p:cNvPicPr>
            <a:picLocks noChangeAspect="1"/>
          </p:cNvPicPr>
          <p:nvPr/>
        </p:nvPicPr>
        <p:blipFill>
          <a:blip r:embed="rId3" cstate="print"/>
          <a:stretch>
            <a:fillRect/>
          </a:stretch>
        </p:blipFill>
        <p:spPr>
          <a:xfrm>
            <a:off x="1600200" y="1066800"/>
            <a:ext cx="5638800" cy="4267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2362200"/>
            <a:ext cx="7696200" cy="3736848"/>
          </a:xfrm>
        </p:spPr>
        <p:txBody>
          <a:bodyPr anchor="ctr">
            <a:normAutofit/>
          </a:bodyPr>
          <a:lstStyle/>
          <a:p>
            <a:pPr indent="0"/>
            <a:r>
              <a:rPr lang="en-US" sz="2800" b="1" dirty="0" smtClean="0">
                <a:solidFill>
                  <a:schemeClr val="tx1">
                    <a:lumMod val="75000"/>
                    <a:lumOff val="25000"/>
                  </a:schemeClr>
                </a:solidFill>
                <a:latin typeface="Corbel" pitchFamily="34" charset="0"/>
              </a:rPr>
              <a:t>  San Diego, Phoenix, El Paso, and Austin</a:t>
            </a:r>
          </a:p>
          <a:p>
            <a:pPr indent="0">
              <a:buNone/>
            </a:pPr>
            <a:endParaRPr lang="en-US" sz="2800" dirty="0" smtClean="0">
              <a:solidFill>
                <a:schemeClr val="tx1">
                  <a:lumMod val="75000"/>
                  <a:lumOff val="25000"/>
                </a:schemeClr>
              </a:solidFill>
              <a:latin typeface="Corbel" pitchFamily="34" charset="0"/>
            </a:endParaRPr>
          </a:p>
          <a:p>
            <a:pPr indent="0"/>
            <a:r>
              <a:rPr lang="en-US" sz="2800" dirty="0" smtClean="0">
                <a:solidFill>
                  <a:schemeClr val="tx1">
                    <a:lumMod val="75000"/>
                    <a:lumOff val="25000"/>
                  </a:schemeClr>
                </a:solidFill>
                <a:latin typeface="Corbel" pitchFamily="34" charset="0"/>
              </a:rPr>
              <a:t>  Immigrant Incarceration Rates are </a:t>
            </a:r>
            <a:r>
              <a:rPr lang="en-US" sz="2800" b="1" u="sng" dirty="0" smtClean="0">
                <a:solidFill>
                  <a:schemeClr val="tx1">
                    <a:lumMod val="75000"/>
                    <a:lumOff val="25000"/>
                  </a:schemeClr>
                </a:solidFill>
                <a:latin typeface="Corbel" pitchFamily="34" charset="0"/>
              </a:rPr>
              <a:t>one-fifth</a:t>
            </a:r>
            <a:r>
              <a:rPr lang="en-US" sz="2800" dirty="0" smtClean="0">
                <a:solidFill>
                  <a:schemeClr val="tx1">
                    <a:lumMod val="75000"/>
                    <a:lumOff val="25000"/>
                  </a:schemeClr>
                </a:solidFill>
                <a:latin typeface="Corbel" pitchFamily="34" charset="0"/>
              </a:rPr>
              <a:t> the incarceration rates of people born in the U.S. </a:t>
            </a:r>
          </a:p>
          <a:p>
            <a:endParaRPr lang="en-US" sz="4000" dirty="0"/>
          </a:p>
        </p:txBody>
      </p:sp>
      <p:sp>
        <p:nvSpPr>
          <p:cNvPr id="2" name="Title 1"/>
          <p:cNvSpPr>
            <a:spLocks noGrp="1"/>
          </p:cNvSpPr>
          <p:nvPr>
            <p:ph type="title"/>
          </p:nvPr>
        </p:nvSpPr>
        <p:spPr/>
        <p:txBody>
          <a:bodyPr>
            <a:noAutofit/>
          </a:bodyPr>
          <a:lstStyle/>
          <a:p>
            <a:r>
              <a:rPr lang="en-US" sz="3600" dirty="0" smtClean="0">
                <a:solidFill>
                  <a:schemeClr val="accent1"/>
                </a:solidFill>
              </a:rPr>
              <a:t>Immigration and Crime </a:t>
            </a:r>
            <a:r>
              <a:rPr lang="en-US" sz="3600" b="1" u="sng" dirty="0" smtClean="0">
                <a:solidFill>
                  <a:schemeClr val="accent1"/>
                </a:solidFill>
              </a:rPr>
              <a:t>FACTS</a:t>
            </a:r>
            <a:endParaRPr lang="en-US" sz="3600" dirty="0">
              <a:solidFill>
                <a:schemeClr val="accent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eignlanguages.gif"/>
          <p:cNvPicPr>
            <a:picLocks noChangeAspect="1"/>
          </p:cNvPicPr>
          <p:nvPr/>
        </p:nvPicPr>
        <p:blipFill>
          <a:blip r:embed="rId2" cstate="print"/>
          <a:stretch>
            <a:fillRect/>
          </a:stretch>
        </p:blipFill>
        <p:spPr>
          <a:xfrm>
            <a:off x="1" y="1066800"/>
            <a:ext cx="9144000" cy="420624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Oval 2"/>
          <p:cNvSpPr/>
          <p:nvPr/>
        </p:nvSpPr>
        <p:spPr>
          <a:xfrm>
            <a:off x="228600" y="1066800"/>
            <a:ext cx="8382000" cy="472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We don’t talk about immigrants as the Dream-Keepers, the Job-Creators, the Bedrock of Family-Values, the </a:t>
            </a:r>
            <a:r>
              <a:rPr lang="en-US" sz="3600" b="1" dirty="0" smtClean="0">
                <a:solidFill>
                  <a:schemeClr val="bg1"/>
                </a:solidFill>
              </a:rPr>
              <a:t>ENGINE </a:t>
            </a:r>
            <a:r>
              <a:rPr lang="en-US" sz="3600" dirty="0" smtClean="0">
                <a:solidFill>
                  <a:schemeClr val="bg1"/>
                </a:solidFill>
              </a:rPr>
              <a:t>that makes America work!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447800"/>
            <a:ext cx="6934200" cy="3293209"/>
          </a:xfrm>
          <a:prstGeom prst="rect">
            <a:avLst/>
          </a:prstGeom>
          <a:noFill/>
        </p:spPr>
        <p:txBody>
          <a:bodyPr wrap="square" rtlCol="0">
            <a:spAutoFit/>
          </a:bodyPr>
          <a:lstStyle/>
          <a:p>
            <a:r>
              <a:rPr lang="en-US" sz="4400" dirty="0" smtClean="0"/>
              <a:t>“The richest regions are those with the highest proportion of immigrants.”  	</a:t>
            </a:r>
            <a:r>
              <a:rPr lang="en-US" sz="3200" dirty="0" smtClean="0"/>
              <a:t>	President’s Commission on 		Immigration, 1953</a:t>
            </a:r>
            <a:endParaRPr lang="en-US" sz="32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6_1.jpg"/>
          <p:cNvPicPr>
            <a:picLocks noGrp="1" noChangeAspect="1"/>
          </p:cNvPicPr>
          <p:nvPr>
            <p:ph idx="1"/>
          </p:nvPr>
        </p:nvPicPr>
        <p:blipFill>
          <a:blip r:embed="rId2" cstate="print"/>
          <a:stretch>
            <a:fillRect/>
          </a:stretch>
        </p:blipFill>
        <p:spPr>
          <a:xfrm>
            <a:off x="1752600" y="1981200"/>
            <a:ext cx="5291137" cy="3962400"/>
          </a:xfrm>
          <a:prstGeom prst="rect">
            <a:avLst/>
          </a:prstGeom>
        </p:spPr>
      </p:pic>
      <p:sp>
        <p:nvSpPr>
          <p:cNvPr id="3" name="Title 2"/>
          <p:cNvSpPr>
            <a:spLocks noGrp="1"/>
          </p:cNvSpPr>
          <p:nvPr>
            <p:ph type="title"/>
          </p:nvPr>
        </p:nvSpPr>
        <p:spPr>
          <a:xfrm>
            <a:off x="914400" y="304800"/>
            <a:ext cx="8229600" cy="1143000"/>
          </a:xfrm>
        </p:spPr>
        <p:txBody>
          <a:bodyPr/>
          <a:lstStyle/>
          <a:p>
            <a:r>
              <a:rPr lang="en-US" dirty="0" smtClean="0"/>
              <a:t>Where do jobs come from?</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304800"/>
            <a:ext cx="7772400" cy="1828800"/>
          </a:xfrm>
        </p:spPr>
        <p:txBody>
          <a:bodyPr>
            <a:normAutofit fontScale="90000"/>
          </a:bodyPr>
          <a:lstStyle/>
          <a:p>
            <a:pPr algn="l"/>
            <a:r>
              <a:rPr lang="en-US" dirty="0" smtClean="0"/>
              <a:t>STARTUPS:  </a:t>
            </a:r>
            <a:br>
              <a:rPr lang="en-US" dirty="0" smtClean="0"/>
            </a:br>
            <a:r>
              <a:rPr lang="en-US" dirty="0" smtClean="0"/>
              <a:t>New employment paradigm</a:t>
            </a:r>
            <a:endParaRPr lang="en-US" dirty="0"/>
          </a:p>
        </p:txBody>
      </p:sp>
      <p:sp>
        <p:nvSpPr>
          <p:cNvPr id="2" name="Text Placeholder 1"/>
          <p:cNvSpPr>
            <a:spLocks noGrp="1"/>
          </p:cNvSpPr>
          <p:nvPr>
            <p:ph type="body" idx="1"/>
          </p:nvPr>
        </p:nvSpPr>
        <p:spPr>
          <a:xfrm>
            <a:off x="1066800" y="2743200"/>
            <a:ext cx="7239000" cy="3352800"/>
          </a:xfrm>
        </p:spPr>
        <p:txBody>
          <a:bodyPr>
            <a:normAutofit fontScale="47500" lnSpcReduction="20000"/>
          </a:bodyPr>
          <a:lstStyle/>
          <a:p>
            <a:pPr lvl="1">
              <a:buFont typeface="Arial" charset="0"/>
              <a:buChar char="•"/>
            </a:pPr>
            <a:r>
              <a:rPr lang="en-US" sz="4400" b="1" cap="none" dirty="0" smtClean="0">
                <a:solidFill>
                  <a:schemeClr val="tx1"/>
                </a:solidFill>
              </a:rPr>
              <a:t>ALL net job creation in America over 	last 25 years comes from STARTUPS --- creating 40 million new jobs</a:t>
            </a:r>
          </a:p>
          <a:p>
            <a:pPr lvl="1">
              <a:buFont typeface="Arial" charset="0"/>
              <a:buChar char="•"/>
            </a:pPr>
            <a:endParaRPr lang="en-US" sz="4400" b="1" cap="none" dirty="0" smtClean="0">
              <a:solidFill>
                <a:schemeClr val="tx1"/>
              </a:solidFill>
            </a:endParaRPr>
          </a:p>
          <a:p>
            <a:pPr lvl="1">
              <a:buFont typeface="Arial" charset="0"/>
              <a:buChar char="•"/>
            </a:pPr>
            <a:r>
              <a:rPr lang="en-US" sz="4400" b="1" u="sng" dirty="0" smtClean="0">
                <a:solidFill>
                  <a:schemeClr val="tx1"/>
                </a:solidFill>
              </a:rPr>
              <a:t>New Firms </a:t>
            </a:r>
            <a:r>
              <a:rPr lang="en-US" sz="4400" b="1" dirty="0" smtClean="0">
                <a:solidFill>
                  <a:schemeClr val="tx1"/>
                </a:solidFill>
              </a:rPr>
              <a:t>add an average of 3 million jobs in first year</a:t>
            </a:r>
          </a:p>
          <a:p>
            <a:pPr lvl="1">
              <a:buFont typeface="Arial" charset="0"/>
              <a:buChar char="•"/>
            </a:pPr>
            <a:endParaRPr lang="en-US" sz="4400" b="1" cap="none" dirty="0" smtClean="0">
              <a:solidFill>
                <a:schemeClr val="tx1"/>
              </a:solidFill>
            </a:endParaRPr>
          </a:p>
          <a:p>
            <a:pPr lvl="1">
              <a:buFont typeface="Arial" charset="0"/>
              <a:buChar char="•"/>
            </a:pPr>
            <a:r>
              <a:rPr lang="en-US" sz="4400" b="1" cap="none" dirty="0" smtClean="0">
                <a:solidFill>
                  <a:schemeClr val="tx1"/>
                </a:solidFill>
              </a:rPr>
              <a:t>Older companies lost 1 million jobs annually</a:t>
            </a:r>
          </a:p>
          <a:p>
            <a:pPr lvl="8">
              <a:buFont typeface="Arial" charset="0"/>
              <a:buChar char="•"/>
            </a:pPr>
            <a:r>
              <a:rPr lang="en-US" sz="4000" cap="none" dirty="0" smtClean="0"/>
              <a:t>                     --- Kauffman Foundation</a:t>
            </a:r>
          </a:p>
          <a:p>
            <a:pPr lvl="1">
              <a:buFont typeface="Arial" charset="0"/>
              <a:buChar char="•"/>
            </a:pPr>
            <a:endParaRPr lang="en-US" cap="none" dirty="0" smtClean="0"/>
          </a:p>
          <a:p>
            <a:pPr algn="l">
              <a:buFont typeface="Arial" charset="0"/>
              <a:buChar char="•"/>
            </a:pPr>
            <a:endParaRPr lang="en-US" cap="none" dirty="0" smtClean="0"/>
          </a:p>
          <a:p>
            <a:pPr algn="l"/>
            <a:endParaRPr lang="en-US" cap="none" dirty="0" smtClean="0"/>
          </a:p>
          <a:p>
            <a:endParaRPr lang="en-US" cap="non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609600"/>
            <a:ext cx="7315200" cy="5509200"/>
          </a:xfrm>
          <a:prstGeom prst="rect">
            <a:avLst/>
          </a:prstGeom>
          <a:noFill/>
        </p:spPr>
        <p:txBody>
          <a:bodyPr wrap="square" rtlCol="0">
            <a:spAutoFit/>
          </a:bodyPr>
          <a:lstStyle/>
          <a:p>
            <a:r>
              <a:rPr lang="en-US" sz="5400" dirty="0" smtClean="0"/>
              <a:t>When it comes to job growth, STARTUP companies aren’t everything……..</a:t>
            </a:r>
          </a:p>
          <a:p>
            <a:endParaRPr lang="en-US" sz="2800" dirty="0" smtClean="0"/>
          </a:p>
          <a:p>
            <a:r>
              <a:rPr lang="en-US" sz="5400" dirty="0" smtClean="0"/>
              <a:t>they’re the ONLY THING!</a:t>
            </a:r>
            <a:endParaRPr lang="en-US" sz="5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066800"/>
            <a:ext cx="9144000" cy="5181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tx1"/>
                </a:solidFill>
              </a:rPr>
              <a:t>So WHO are behind the startups in America?</a:t>
            </a:r>
            <a:endParaRPr lang="en-US" sz="6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2060_343272205756789_1324814700_n.bmp"/>
          <p:cNvPicPr>
            <a:picLocks noChangeAspect="1"/>
          </p:cNvPicPr>
          <p:nvPr/>
        </p:nvPicPr>
        <p:blipFill>
          <a:blip r:embed="rId2" cstate="print"/>
          <a:stretch>
            <a:fillRect/>
          </a:stretch>
        </p:blipFill>
        <p:spPr>
          <a:xfrm>
            <a:off x="152400" y="0"/>
            <a:ext cx="8763000" cy="685800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81200"/>
            <a:ext cx="8610600" cy="4572000"/>
          </a:xfrm>
        </p:spPr>
        <p:txBody>
          <a:bodyPr anchor="ctr">
            <a:noAutofit/>
          </a:bodyPr>
          <a:lstStyle/>
          <a:p>
            <a:pPr lvl="1"/>
            <a:endParaRPr lang="en-US" sz="1500" dirty="0" smtClean="0"/>
          </a:p>
          <a:p>
            <a:pPr lvl="1"/>
            <a:r>
              <a:rPr lang="en-US" sz="3200" dirty="0" smtClean="0"/>
              <a:t>*</a:t>
            </a:r>
            <a:r>
              <a:rPr lang="en-US" sz="1500" dirty="0" smtClean="0"/>
              <a:t>	</a:t>
            </a:r>
            <a:r>
              <a:rPr lang="en-US" sz="2800" dirty="0" smtClean="0">
                <a:solidFill>
                  <a:schemeClr val="tx1"/>
                </a:solidFill>
              </a:rPr>
              <a:t>Immigrants twice as likely as native-born     </a:t>
            </a:r>
          </a:p>
          <a:p>
            <a:pPr lvl="1"/>
            <a:r>
              <a:rPr lang="en-US" sz="2800" dirty="0" smtClean="0">
                <a:solidFill>
                  <a:schemeClr val="tx1"/>
                </a:solidFill>
              </a:rPr>
              <a:t>   to start a business;</a:t>
            </a:r>
          </a:p>
          <a:p>
            <a:pPr lvl="1"/>
            <a:endParaRPr lang="en-US" sz="2800" dirty="0" smtClean="0">
              <a:solidFill>
                <a:schemeClr val="tx1"/>
              </a:solidFill>
            </a:endParaRPr>
          </a:p>
          <a:p>
            <a:pPr lvl="1"/>
            <a:r>
              <a:rPr lang="en-US" sz="2800" dirty="0" smtClean="0">
                <a:solidFill>
                  <a:schemeClr val="tx1"/>
                </a:solidFill>
              </a:rPr>
              <a:t>*	Immigrants founded more than 50% of the 	high-tech companies in Silicon Valley;</a:t>
            </a:r>
          </a:p>
          <a:p>
            <a:pPr lvl="1"/>
            <a:endParaRPr lang="en-US" sz="2800" dirty="0" smtClean="0">
              <a:solidFill>
                <a:schemeClr val="tx1"/>
              </a:solidFill>
            </a:endParaRPr>
          </a:p>
          <a:p>
            <a:pPr lvl="1"/>
            <a:r>
              <a:rPr lang="en-US" sz="2800" dirty="0" smtClean="0">
                <a:solidFill>
                  <a:schemeClr val="tx1"/>
                </a:solidFill>
              </a:rPr>
              <a:t>*  Immigrants are more likely to earn an 	advanced degree, invent something,   	and be awarded a U.S. patent;</a:t>
            </a:r>
          </a:p>
          <a:p>
            <a:pPr lvl="1"/>
            <a:endParaRPr lang="en-US" sz="1500" dirty="0"/>
          </a:p>
        </p:txBody>
      </p:sp>
      <p:sp>
        <p:nvSpPr>
          <p:cNvPr id="2" name="Title 1"/>
          <p:cNvSpPr>
            <a:spLocks noGrp="1"/>
          </p:cNvSpPr>
          <p:nvPr>
            <p:ph type="title"/>
          </p:nvPr>
        </p:nvSpPr>
        <p:spPr>
          <a:xfrm>
            <a:off x="304800" y="-152400"/>
            <a:ext cx="8534400" cy="2362200"/>
          </a:xfrm>
        </p:spPr>
        <p:txBody>
          <a:bodyPr>
            <a:noAutofit/>
          </a:bodyPr>
          <a:lstStyle/>
          <a:p>
            <a:pPr algn="ctr"/>
            <a:r>
              <a:rPr lang="en-US" sz="3600" b="1" dirty="0" smtClean="0">
                <a:solidFill>
                  <a:schemeClr val="accent1"/>
                </a:solidFill>
              </a:rPr>
              <a:t>Immigrants Driving New Economy  </a:t>
            </a:r>
            <a:br>
              <a:rPr lang="en-US" sz="3600" b="1" dirty="0" smtClean="0">
                <a:solidFill>
                  <a:schemeClr val="accent1"/>
                </a:solidFill>
              </a:rPr>
            </a:br>
            <a:r>
              <a:rPr lang="en-US" sz="3600" dirty="0" smtClean="0">
                <a:solidFill>
                  <a:schemeClr val="accent1"/>
                </a:solidFill>
              </a:rPr>
              <a:t>&amp;</a:t>
            </a:r>
            <a:r>
              <a:rPr lang="en-US" sz="3600" b="1" dirty="0" smtClean="0">
                <a:solidFill>
                  <a:schemeClr val="accent1"/>
                </a:solidFill>
              </a:rPr>
              <a:t/>
            </a:r>
            <a:br>
              <a:rPr lang="en-US" sz="3600" b="1" dirty="0" smtClean="0">
                <a:solidFill>
                  <a:schemeClr val="accent1"/>
                </a:solidFill>
              </a:rPr>
            </a:br>
            <a:r>
              <a:rPr lang="en-US" sz="3600" b="1" dirty="0" smtClean="0">
                <a:solidFill>
                  <a:schemeClr val="accent1"/>
                </a:solidFill>
              </a:rPr>
              <a:t>Urban Revitalization </a:t>
            </a:r>
            <a:endParaRPr lang="en-US" sz="3600" b="1" dirty="0">
              <a:solidFill>
                <a:schemeClr val="accent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05000" y="304800"/>
            <a:ext cx="8229600" cy="1143000"/>
          </a:xfrm>
        </p:spPr>
        <p:txBody>
          <a:bodyPr>
            <a:normAutofit fontScale="90000"/>
          </a:bodyPr>
          <a:lstStyle/>
          <a:p>
            <a:r>
              <a:rPr lang="en-US" dirty="0" smtClean="0"/>
              <a:t>Immigrants Are Driving </a:t>
            </a:r>
            <a:br>
              <a:rPr lang="en-US" dirty="0" smtClean="0"/>
            </a:br>
            <a:r>
              <a:rPr lang="en-US" dirty="0" smtClean="0"/>
              <a:t>U.S. Innovation</a:t>
            </a:r>
            <a:endParaRPr lang="en-US" dirty="0"/>
          </a:p>
        </p:txBody>
      </p:sp>
      <p:sp>
        <p:nvSpPr>
          <p:cNvPr id="2" name="Text Placeholder 1"/>
          <p:cNvSpPr>
            <a:spLocks noGrp="1"/>
          </p:cNvSpPr>
          <p:nvPr>
            <p:ph idx="4294967295"/>
          </p:nvPr>
        </p:nvSpPr>
        <p:spPr>
          <a:xfrm>
            <a:off x="1371600" y="1828800"/>
            <a:ext cx="8229600" cy="4525962"/>
          </a:xfrm>
        </p:spPr>
        <p:txBody>
          <a:bodyPr>
            <a:normAutofit fontScale="32500" lnSpcReduction="20000"/>
          </a:bodyPr>
          <a:lstStyle/>
          <a:p>
            <a:endParaRPr lang="en-US" dirty="0" smtClean="0">
              <a:latin typeface="+mj-lt"/>
              <a:cs typeface="Aharoni" pitchFamily="2" charset="-79"/>
            </a:endParaRPr>
          </a:p>
          <a:p>
            <a:pPr>
              <a:buFont typeface="Arial" charset="0"/>
              <a:buChar char="•"/>
            </a:pPr>
            <a:endParaRPr lang="en-US" sz="7000" cap="none" dirty="0" smtClean="0">
              <a:solidFill>
                <a:schemeClr val="tx1"/>
              </a:solidFill>
              <a:cs typeface="Aharoni" pitchFamily="2" charset="-79"/>
            </a:endParaRPr>
          </a:p>
          <a:p>
            <a:pPr algn="l"/>
            <a:r>
              <a:rPr lang="en-US" sz="11200" cap="none" dirty="0" smtClean="0">
                <a:solidFill>
                  <a:schemeClr val="tx1"/>
                </a:solidFill>
                <a:cs typeface="Aharoni" pitchFamily="2" charset="-79"/>
              </a:rPr>
              <a:t>*	Immigrants filing patents at  	twice rate of American- </a:t>
            </a:r>
          </a:p>
          <a:p>
            <a:pPr algn="l">
              <a:buNone/>
            </a:pPr>
            <a:r>
              <a:rPr lang="en-US" sz="11200" cap="none" dirty="0" smtClean="0">
                <a:solidFill>
                  <a:schemeClr val="tx1"/>
                </a:solidFill>
                <a:cs typeface="Aharoni" pitchFamily="2" charset="-79"/>
              </a:rPr>
              <a:t>      born.</a:t>
            </a:r>
          </a:p>
          <a:p>
            <a:pPr algn="l"/>
            <a:endParaRPr lang="en-US" sz="4000" cap="none" dirty="0" smtClean="0">
              <a:solidFill>
                <a:schemeClr val="tx1"/>
              </a:solidFill>
              <a:cs typeface="Aharoni" pitchFamily="2" charset="-79"/>
            </a:endParaRPr>
          </a:p>
          <a:p>
            <a:pPr algn="l"/>
            <a:r>
              <a:rPr lang="en-US" sz="11200" cap="none" dirty="0" smtClean="0">
                <a:solidFill>
                  <a:schemeClr val="tx1"/>
                </a:solidFill>
                <a:cs typeface="Aharoni" pitchFamily="2" charset="-79"/>
              </a:rPr>
              <a:t>*	Immigrant patent filings: 	72% Qualcomm, 65% Merck,  </a:t>
            </a:r>
          </a:p>
          <a:p>
            <a:pPr algn="l">
              <a:buNone/>
            </a:pPr>
            <a:r>
              <a:rPr lang="en-US" sz="11200" cap="none" dirty="0" smtClean="0">
                <a:solidFill>
                  <a:schemeClr val="tx1"/>
                </a:solidFill>
                <a:cs typeface="Aharoni" pitchFamily="2" charset="-79"/>
              </a:rPr>
              <a:t>      64% GE, 60% Cisco</a:t>
            </a:r>
          </a:p>
          <a:p>
            <a:pPr algn="l">
              <a:buNone/>
            </a:pPr>
            <a:r>
              <a:rPr lang="en-US" sz="11200" cap="none" dirty="0" smtClean="0">
                <a:solidFill>
                  <a:schemeClr val="tx1"/>
                </a:solidFill>
                <a:cs typeface="Aharoni" pitchFamily="2" charset="-79"/>
              </a:rPr>
              <a:t> </a:t>
            </a:r>
          </a:p>
          <a:p>
            <a:pPr algn="l">
              <a:buFont typeface="Arial" charset="0"/>
              <a:buChar char="•"/>
            </a:pPr>
            <a:endParaRPr lang="en-US" sz="7000" cap="none" dirty="0" smtClean="0">
              <a:solidFill>
                <a:schemeClr val="tx1"/>
              </a:solidFill>
              <a:cs typeface="Aharoni" pitchFamily="2" charset="-79"/>
            </a:endParaRPr>
          </a:p>
        </p:txBody>
      </p:sp>
      <p:pic>
        <p:nvPicPr>
          <p:cNvPr id="5" name="Picture 4" descr="j0182643.jpg"/>
          <p:cNvPicPr>
            <a:picLocks noChangeAspect="1"/>
          </p:cNvPicPr>
          <p:nvPr/>
        </p:nvPicPr>
        <p:blipFill>
          <a:blip r:embed="rId2" cstate="print"/>
          <a:stretch>
            <a:fillRect/>
          </a:stretch>
        </p:blipFill>
        <p:spPr>
          <a:xfrm>
            <a:off x="0" y="0"/>
            <a:ext cx="1371600" cy="24384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503920" cy="5334000"/>
          </a:xfrm>
        </p:spPr>
        <p:txBody>
          <a:bodyPr/>
          <a:lstStyle/>
          <a:p>
            <a:r>
              <a:rPr lang="en-US" b="1" dirty="0" smtClean="0"/>
              <a:t>			</a:t>
            </a:r>
            <a:endParaRPr lang="en-US" dirty="0" smtClean="0"/>
          </a:p>
          <a:p>
            <a:r>
              <a:rPr lang="en-US" b="1" dirty="0" smtClean="0"/>
              <a:t>	</a:t>
            </a:r>
            <a:r>
              <a:rPr lang="en-US" dirty="0" smtClean="0"/>
              <a:t> </a:t>
            </a:r>
            <a:r>
              <a:rPr lang="en-US" b="1" dirty="0" smtClean="0"/>
              <a:t> </a:t>
            </a:r>
            <a:r>
              <a:rPr lang="en-US" dirty="0" smtClean="0"/>
              <a:t> </a:t>
            </a:r>
            <a:r>
              <a:rPr lang="en-US" b="1" dirty="0" smtClean="0"/>
              <a:t>	</a:t>
            </a:r>
            <a:r>
              <a:rPr lang="en-US" dirty="0" smtClean="0"/>
              <a:t> </a:t>
            </a:r>
            <a:r>
              <a:rPr lang="en-US" b="1" dirty="0" smtClean="0"/>
              <a:t>	</a:t>
            </a:r>
            <a:r>
              <a:rPr lang="en-US" dirty="0" smtClean="0"/>
              <a:t> </a:t>
            </a:r>
            <a:r>
              <a:rPr lang="en-US" b="1" dirty="0" smtClean="0"/>
              <a:t>    </a:t>
            </a:r>
            <a:r>
              <a:rPr lang="en-US" dirty="0" smtClean="0"/>
              <a:t> </a:t>
            </a:r>
            <a:r>
              <a:rPr lang="en-US" b="1" dirty="0" smtClean="0"/>
              <a:t>   </a:t>
            </a:r>
            <a:r>
              <a:rPr lang="en-US" dirty="0" smtClean="0"/>
              <a:t> </a:t>
            </a:r>
            <a:r>
              <a:rPr lang="en-US" b="1" dirty="0" smtClean="0"/>
              <a:t> </a:t>
            </a:r>
            <a:r>
              <a:rPr lang="en-US" dirty="0" smtClean="0"/>
              <a:t> </a:t>
            </a:r>
            <a:r>
              <a:rPr lang="en-US" b="1" dirty="0" smtClean="0"/>
              <a:t> </a:t>
            </a:r>
            <a:endParaRPr lang="en-US" dirty="0" smtClean="0"/>
          </a:p>
          <a:p>
            <a:endParaRPr lang="en-US" dirty="0"/>
          </a:p>
        </p:txBody>
      </p:sp>
      <p:sp>
        <p:nvSpPr>
          <p:cNvPr id="2" name="Title 1"/>
          <p:cNvSpPr>
            <a:spLocks noGrp="1"/>
          </p:cNvSpPr>
          <p:nvPr>
            <p:ph type="title"/>
          </p:nvPr>
        </p:nvSpPr>
        <p:spPr/>
        <p:txBody>
          <a:bodyPr>
            <a:normAutofit fontScale="90000"/>
          </a:bodyPr>
          <a:lstStyle/>
          <a:p>
            <a:r>
              <a:rPr lang="en-US" b="1" dirty="0" smtClean="0">
                <a:solidFill>
                  <a:srgbClr val="C00000"/>
                </a:solidFill>
              </a:rPr>
              <a:t>Immigrant-Founded Companies</a:t>
            </a:r>
            <a:endParaRPr lang="en-US" b="1" dirty="0">
              <a:solidFill>
                <a:srgbClr val="C00000"/>
              </a:solidFill>
            </a:endParaRPr>
          </a:p>
        </p:txBody>
      </p:sp>
      <p:pic>
        <p:nvPicPr>
          <p:cNvPr id="4" name="Picture 3" descr="Picture1.png"/>
          <p:cNvPicPr>
            <a:picLocks noChangeAspect="1"/>
          </p:cNvPicPr>
          <p:nvPr/>
        </p:nvPicPr>
        <p:blipFill>
          <a:blip r:embed="rId3" cstate="print"/>
          <a:stretch>
            <a:fillRect/>
          </a:stretch>
        </p:blipFill>
        <p:spPr>
          <a:xfrm>
            <a:off x="304800" y="1524000"/>
            <a:ext cx="2133600" cy="1066800"/>
          </a:xfrm>
          <a:prstGeom prst="rect">
            <a:avLst/>
          </a:prstGeom>
        </p:spPr>
      </p:pic>
      <p:pic>
        <p:nvPicPr>
          <p:cNvPr id="5" name="Picture 4" descr="Picture2.png"/>
          <p:cNvPicPr>
            <a:picLocks noChangeAspect="1"/>
          </p:cNvPicPr>
          <p:nvPr/>
        </p:nvPicPr>
        <p:blipFill>
          <a:blip r:embed="rId4" cstate="print"/>
          <a:stretch>
            <a:fillRect/>
          </a:stretch>
        </p:blipFill>
        <p:spPr>
          <a:xfrm>
            <a:off x="3897921" y="3733800"/>
            <a:ext cx="1969479" cy="1066800"/>
          </a:xfrm>
          <a:prstGeom prst="rect">
            <a:avLst/>
          </a:prstGeom>
        </p:spPr>
      </p:pic>
      <p:pic>
        <p:nvPicPr>
          <p:cNvPr id="6" name="Picture 5" descr="Picture3.png"/>
          <p:cNvPicPr>
            <a:picLocks noChangeAspect="1"/>
          </p:cNvPicPr>
          <p:nvPr/>
        </p:nvPicPr>
        <p:blipFill>
          <a:blip r:embed="rId5" cstate="print"/>
          <a:stretch>
            <a:fillRect/>
          </a:stretch>
        </p:blipFill>
        <p:spPr>
          <a:xfrm>
            <a:off x="6400800" y="4267200"/>
            <a:ext cx="1385175" cy="990600"/>
          </a:xfrm>
          <a:prstGeom prst="rect">
            <a:avLst/>
          </a:prstGeom>
        </p:spPr>
      </p:pic>
      <p:pic>
        <p:nvPicPr>
          <p:cNvPr id="7" name="Picture 6" descr="Picture4.png"/>
          <p:cNvPicPr>
            <a:picLocks noChangeAspect="1"/>
          </p:cNvPicPr>
          <p:nvPr/>
        </p:nvPicPr>
        <p:blipFill>
          <a:blip r:embed="rId6" cstate="print"/>
          <a:stretch>
            <a:fillRect/>
          </a:stretch>
        </p:blipFill>
        <p:spPr>
          <a:xfrm>
            <a:off x="609600" y="2667000"/>
            <a:ext cx="1295400" cy="990600"/>
          </a:xfrm>
          <a:prstGeom prst="rect">
            <a:avLst/>
          </a:prstGeom>
        </p:spPr>
      </p:pic>
      <p:pic>
        <p:nvPicPr>
          <p:cNvPr id="8" name="Picture 7" descr="Picture8.png"/>
          <p:cNvPicPr>
            <a:picLocks noChangeAspect="1"/>
          </p:cNvPicPr>
          <p:nvPr/>
        </p:nvPicPr>
        <p:blipFill>
          <a:blip r:embed="rId7" cstate="print"/>
          <a:stretch>
            <a:fillRect/>
          </a:stretch>
        </p:blipFill>
        <p:spPr>
          <a:xfrm>
            <a:off x="5105400" y="5181600"/>
            <a:ext cx="1319786" cy="1066800"/>
          </a:xfrm>
          <a:prstGeom prst="rect">
            <a:avLst/>
          </a:prstGeom>
        </p:spPr>
      </p:pic>
      <p:pic>
        <p:nvPicPr>
          <p:cNvPr id="9" name="Picture 8" descr="Picture10.png"/>
          <p:cNvPicPr>
            <a:picLocks noChangeAspect="1"/>
          </p:cNvPicPr>
          <p:nvPr/>
        </p:nvPicPr>
        <p:blipFill>
          <a:blip r:embed="rId8" cstate="print"/>
          <a:stretch>
            <a:fillRect/>
          </a:stretch>
        </p:blipFill>
        <p:spPr>
          <a:xfrm>
            <a:off x="3810000" y="5257800"/>
            <a:ext cx="1014437" cy="589789"/>
          </a:xfrm>
          <a:prstGeom prst="rect">
            <a:avLst/>
          </a:prstGeom>
        </p:spPr>
      </p:pic>
      <p:pic>
        <p:nvPicPr>
          <p:cNvPr id="10" name="Picture 9" descr="Picture13.png"/>
          <p:cNvPicPr>
            <a:picLocks noChangeAspect="1"/>
          </p:cNvPicPr>
          <p:nvPr/>
        </p:nvPicPr>
        <p:blipFill>
          <a:blip r:embed="rId9" cstate="print"/>
          <a:stretch>
            <a:fillRect/>
          </a:stretch>
        </p:blipFill>
        <p:spPr>
          <a:xfrm>
            <a:off x="304800" y="3886200"/>
            <a:ext cx="1371600" cy="1034251"/>
          </a:xfrm>
          <a:prstGeom prst="rect">
            <a:avLst/>
          </a:prstGeom>
        </p:spPr>
      </p:pic>
      <p:pic>
        <p:nvPicPr>
          <p:cNvPr id="11" name="Picture 10" descr="Picture6.png"/>
          <p:cNvPicPr>
            <a:picLocks noChangeAspect="1"/>
          </p:cNvPicPr>
          <p:nvPr/>
        </p:nvPicPr>
        <p:blipFill>
          <a:blip r:embed="rId10" cstate="print"/>
          <a:stretch>
            <a:fillRect/>
          </a:stretch>
        </p:blipFill>
        <p:spPr>
          <a:xfrm>
            <a:off x="2286000" y="5486400"/>
            <a:ext cx="1371600" cy="762000"/>
          </a:xfrm>
          <a:prstGeom prst="rect">
            <a:avLst/>
          </a:prstGeom>
        </p:spPr>
      </p:pic>
      <p:pic>
        <p:nvPicPr>
          <p:cNvPr id="13" name="Picture 12" descr="Picture12.png"/>
          <p:cNvPicPr>
            <a:picLocks noChangeAspect="1"/>
          </p:cNvPicPr>
          <p:nvPr/>
        </p:nvPicPr>
        <p:blipFill>
          <a:blip r:embed="rId11" cstate="print"/>
          <a:stretch>
            <a:fillRect/>
          </a:stretch>
        </p:blipFill>
        <p:spPr>
          <a:xfrm>
            <a:off x="914400" y="4953000"/>
            <a:ext cx="1329261" cy="990600"/>
          </a:xfrm>
          <a:prstGeom prst="rect">
            <a:avLst/>
          </a:prstGeom>
        </p:spPr>
      </p:pic>
      <p:pic>
        <p:nvPicPr>
          <p:cNvPr id="14" name="Picture 13" descr="Picture16.png"/>
          <p:cNvPicPr>
            <a:picLocks noChangeAspect="1"/>
          </p:cNvPicPr>
          <p:nvPr/>
        </p:nvPicPr>
        <p:blipFill>
          <a:blip r:embed="rId12" cstate="print"/>
          <a:stretch>
            <a:fillRect/>
          </a:stretch>
        </p:blipFill>
        <p:spPr>
          <a:xfrm>
            <a:off x="5410200" y="1447800"/>
            <a:ext cx="1447800" cy="1225965"/>
          </a:xfrm>
          <a:prstGeom prst="rect">
            <a:avLst/>
          </a:prstGeom>
        </p:spPr>
      </p:pic>
      <p:pic>
        <p:nvPicPr>
          <p:cNvPr id="16" name="Picture 15" descr="Picture9.png"/>
          <p:cNvPicPr>
            <a:picLocks noChangeAspect="1"/>
          </p:cNvPicPr>
          <p:nvPr/>
        </p:nvPicPr>
        <p:blipFill>
          <a:blip r:embed="rId13" cstate="print"/>
          <a:srcRect t="26667" b="26667"/>
          <a:stretch>
            <a:fillRect/>
          </a:stretch>
        </p:blipFill>
        <p:spPr>
          <a:xfrm>
            <a:off x="7772400" y="4114800"/>
            <a:ext cx="1219200" cy="762000"/>
          </a:xfrm>
          <a:prstGeom prst="rect">
            <a:avLst/>
          </a:prstGeom>
        </p:spPr>
      </p:pic>
      <p:pic>
        <p:nvPicPr>
          <p:cNvPr id="18" name="Picture 17" descr="Picture17.png"/>
          <p:cNvPicPr>
            <a:picLocks noChangeAspect="1"/>
          </p:cNvPicPr>
          <p:nvPr/>
        </p:nvPicPr>
        <p:blipFill>
          <a:blip r:embed="rId14" cstate="print"/>
          <a:stretch>
            <a:fillRect/>
          </a:stretch>
        </p:blipFill>
        <p:spPr>
          <a:xfrm>
            <a:off x="5105400" y="2743200"/>
            <a:ext cx="1371600" cy="914400"/>
          </a:xfrm>
          <a:prstGeom prst="rect">
            <a:avLst/>
          </a:prstGeom>
        </p:spPr>
      </p:pic>
      <p:pic>
        <p:nvPicPr>
          <p:cNvPr id="21506" name="Picture 2" descr="http://www.partow.net/images/sunlogos/images/sun_logo_white.png"/>
          <p:cNvPicPr>
            <a:picLocks noChangeAspect="1" noChangeArrowheads="1"/>
          </p:cNvPicPr>
          <p:nvPr/>
        </p:nvPicPr>
        <p:blipFill>
          <a:blip r:embed="rId15" cstate="print"/>
          <a:srcRect/>
          <a:stretch>
            <a:fillRect/>
          </a:stretch>
        </p:blipFill>
        <p:spPr bwMode="auto">
          <a:xfrm>
            <a:off x="7086600" y="2743200"/>
            <a:ext cx="1752600" cy="914400"/>
          </a:xfrm>
          <a:prstGeom prst="rect">
            <a:avLst/>
          </a:prstGeom>
          <a:noFill/>
        </p:spPr>
      </p:pic>
      <p:pic>
        <p:nvPicPr>
          <p:cNvPr id="21508" name="Picture 4" descr="http://mrsjanuary.com/images/procter-and-gamble-logo.jpg"/>
          <p:cNvPicPr>
            <a:picLocks noChangeAspect="1" noChangeArrowheads="1"/>
          </p:cNvPicPr>
          <p:nvPr/>
        </p:nvPicPr>
        <p:blipFill>
          <a:blip r:embed="rId16" cstate="print"/>
          <a:srcRect t="24000" b="24000"/>
          <a:stretch>
            <a:fillRect/>
          </a:stretch>
        </p:blipFill>
        <p:spPr bwMode="auto">
          <a:xfrm>
            <a:off x="1981200" y="3962400"/>
            <a:ext cx="1905000" cy="990600"/>
          </a:xfrm>
          <a:prstGeom prst="rect">
            <a:avLst/>
          </a:prstGeom>
          <a:noFill/>
        </p:spPr>
      </p:pic>
      <p:pic>
        <p:nvPicPr>
          <p:cNvPr id="15" name="Picture 2" descr="http://www.blogcdn.com/www.bloggingstocks.com/media/2010/01/uss-logo-240.jpg"/>
          <p:cNvPicPr>
            <a:picLocks noChangeAspect="1" noChangeArrowheads="1"/>
          </p:cNvPicPr>
          <p:nvPr/>
        </p:nvPicPr>
        <p:blipFill>
          <a:blip r:embed="rId17" cstate="print"/>
          <a:srcRect t="30000" b="33750"/>
          <a:stretch>
            <a:fillRect/>
          </a:stretch>
        </p:blipFill>
        <p:spPr bwMode="auto">
          <a:xfrm>
            <a:off x="6477000" y="5334000"/>
            <a:ext cx="2438400" cy="828675"/>
          </a:xfrm>
          <a:prstGeom prst="rect">
            <a:avLst/>
          </a:prstGeom>
          <a:noFill/>
        </p:spPr>
      </p:pic>
      <p:pic>
        <p:nvPicPr>
          <p:cNvPr id="17" name="Picture 4" descr="http://www.seeklogo.com/images/A/AT_and_T-logo-F12E4961FA-seeklogo.com.gif"/>
          <p:cNvPicPr>
            <a:picLocks noChangeAspect="1" noChangeArrowheads="1"/>
          </p:cNvPicPr>
          <p:nvPr/>
        </p:nvPicPr>
        <p:blipFill>
          <a:blip r:embed="rId18" cstate="print"/>
          <a:srcRect/>
          <a:stretch>
            <a:fillRect/>
          </a:stretch>
        </p:blipFill>
        <p:spPr bwMode="auto">
          <a:xfrm>
            <a:off x="7391400" y="1524000"/>
            <a:ext cx="1447800" cy="1066800"/>
          </a:xfrm>
          <a:prstGeom prst="rect">
            <a:avLst/>
          </a:prstGeom>
          <a:noFill/>
        </p:spPr>
      </p:pic>
      <p:pic>
        <p:nvPicPr>
          <p:cNvPr id="21510" name="Picture 6" descr="http://t3.gstatic.com/images?q=tbn:ANd9GcToAG960agj3xuNvo7ESPRu-6zRjNth_t72C4G6keLHbGs0TNPl&amp;t=1"/>
          <p:cNvPicPr>
            <a:picLocks noChangeAspect="1" noChangeArrowheads="1"/>
          </p:cNvPicPr>
          <p:nvPr/>
        </p:nvPicPr>
        <p:blipFill>
          <a:blip r:embed="rId19" cstate="print"/>
          <a:srcRect l="3478" t="8333" r="3478" b="8333"/>
          <a:stretch>
            <a:fillRect/>
          </a:stretch>
        </p:blipFill>
        <p:spPr bwMode="auto">
          <a:xfrm>
            <a:off x="2133600" y="2743200"/>
            <a:ext cx="2590800" cy="838200"/>
          </a:xfrm>
          <a:prstGeom prst="rect">
            <a:avLst/>
          </a:prstGeom>
          <a:noFill/>
        </p:spPr>
      </p:pic>
      <p:pic>
        <p:nvPicPr>
          <p:cNvPr id="20482" name="Picture 2" descr="http://www.pedallers.com/images/2007GarminLogo.jpg"/>
          <p:cNvPicPr>
            <a:picLocks noChangeAspect="1" noChangeArrowheads="1"/>
          </p:cNvPicPr>
          <p:nvPr/>
        </p:nvPicPr>
        <p:blipFill>
          <a:blip r:embed="rId20" cstate="print"/>
          <a:srcRect/>
          <a:stretch>
            <a:fillRect/>
          </a:stretch>
        </p:blipFill>
        <p:spPr bwMode="auto">
          <a:xfrm>
            <a:off x="6172200" y="3733800"/>
            <a:ext cx="1371600" cy="523875"/>
          </a:xfrm>
          <a:prstGeom prst="rect">
            <a:avLst/>
          </a:prstGeom>
          <a:noFill/>
        </p:spPr>
      </p:pic>
      <p:pic>
        <p:nvPicPr>
          <p:cNvPr id="20484" name="Picture 4" descr="Coors"/>
          <p:cNvPicPr>
            <a:picLocks noChangeAspect="1" noChangeArrowheads="1"/>
          </p:cNvPicPr>
          <p:nvPr/>
        </p:nvPicPr>
        <p:blipFill>
          <a:blip r:embed="rId21" cstate="print"/>
          <a:srcRect/>
          <a:stretch>
            <a:fillRect/>
          </a:stretch>
        </p:blipFill>
        <p:spPr bwMode="auto">
          <a:xfrm>
            <a:off x="228600" y="5715000"/>
            <a:ext cx="1011126" cy="640080"/>
          </a:xfrm>
          <a:prstGeom prst="rect">
            <a:avLst/>
          </a:prstGeom>
          <a:noFill/>
        </p:spPr>
      </p:pic>
      <p:sp>
        <p:nvSpPr>
          <p:cNvPr id="24" name="TextBox 23"/>
          <p:cNvSpPr txBox="1"/>
          <p:nvPr/>
        </p:nvSpPr>
        <p:spPr>
          <a:xfrm>
            <a:off x="3048000" y="6324600"/>
            <a:ext cx="5867400" cy="369332"/>
          </a:xfrm>
          <a:prstGeom prst="rect">
            <a:avLst/>
          </a:prstGeom>
          <a:noFill/>
        </p:spPr>
        <p:txBody>
          <a:bodyPr wrap="square" rtlCol="0">
            <a:spAutoFit/>
          </a:bodyPr>
          <a:lstStyle/>
          <a:p>
            <a:r>
              <a:rPr lang="en-US" dirty="0" smtClean="0"/>
              <a:t>Compiled by Richard Herman, www.</a:t>
            </a:r>
            <a:r>
              <a:rPr lang="en-US" dirty="0" smtClean="0">
                <a:solidFill>
                  <a:srgbClr val="FF0000"/>
                </a:solidFill>
              </a:rPr>
              <a:t>Immigrant</a:t>
            </a:r>
            <a:r>
              <a:rPr lang="en-US" dirty="0" smtClean="0">
                <a:solidFill>
                  <a:srgbClr val="0070C0"/>
                </a:solidFill>
              </a:rPr>
              <a:t>Inc</a:t>
            </a:r>
            <a:r>
              <a:rPr lang="en-US" dirty="0" smtClean="0"/>
              <a:t>.com</a:t>
            </a:r>
            <a:endParaRPr lang="en-US" dirty="0"/>
          </a:p>
        </p:txBody>
      </p:sp>
      <p:pic>
        <p:nvPicPr>
          <p:cNvPr id="84994" name="Picture 2" descr="http://republica.net/wp-content/uploads/2010/10/goya-logo1.jpg"/>
          <p:cNvPicPr>
            <a:picLocks noChangeAspect="1" noChangeArrowheads="1"/>
          </p:cNvPicPr>
          <p:nvPr/>
        </p:nvPicPr>
        <p:blipFill>
          <a:blip r:embed="rId22" cstate="print"/>
          <a:srcRect/>
          <a:stretch>
            <a:fillRect/>
          </a:stretch>
        </p:blipFill>
        <p:spPr bwMode="auto">
          <a:xfrm>
            <a:off x="2590800" y="1524000"/>
            <a:ext cx="2587081" cy="98340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JPG"/>
          <p:cNvPicPr>
            <a:picLocks noChangeAspect="1"/>
          </p:cNvPicPr>
          <p:nvPr/>
        </p:nvPicPr>
        <p:blipFill>
          <a:blip r:embed="rId2" cstate="print"/>
          <a:srcRect t="16025"/>
          <a:stretch>
            <a:fillRect/>
          </a:stretch>
        </p:blipFill>
        <p:spPr>
          <a:xfrm>
            <a:off x="685800" y="0"/>
            <a:ext cx="2743200" cy="3353094"/>
          </a:xfrm>
          <a:prstGeom prst="rect">
            <a:avLst/>
          </a:prstGeom>
        </p:spPr>
      </p:pic>
      <p:pic>
        <p:nvPicPr>
          <p:cNvPr id="4" name="Picture 3" descr="tie.jpg"/>
          <p:cNvPicPr>
            <a:picLocks noChangeAspect="1"/>
          </p:cNvPicPr>
          <p:nvPr/>
        </p:nvPicPr>
        <p:blipFill>
          <a:blip r:embed="rId3" cstate="print"/>
          <a:srcRect l="4286" t="11163" r="4286" b="11163"/>
          <a:stretch>
            <a:fillRect/>
          </a:stretch>
        </p:blipFill>
        <p:spPr>
          <a:xfrm>
            <a:off x="304800" y="3733800"/>
            <a:ext cx="1950708" cy="1272533"/>
          </a:xfrm>
          <a:prstGeom prst="rect">
            <a:avLst/>
          </a:prstGeom>
        </p:spPr>
      </p:pic>
      <p:pic>
        <p:nvPicPr>
          <p:cNvPr id="7" name="Picture 6" descr="new-york-city-mayor-michael-bloomberg%20.jpg"/>
          <p:cNvPicPr>
            <a:picLocks noChangeAspect="1"/>
          </p:cNvPicPr>
          <p:nvPr/>
        </p:nvPicPr>
        <p:blipFill>
          <a:blip r:embed="rId4" cstate="print"/>
          <a:srcRect b="23256"/>
          <a:stretch>
            <a:fillRect/>
          </a:stretch>
        </p:blipFill>
        <p:spPr>
          <a:xfrm>
            <a:off x="4800600" y="3886200"/>
            <a:ext cx="1560576" cy="1463040"/>
          </a:xfrm>
          <a:prstGeom prst="rect">
            <a:avLst/>
          </a:prstGeom>
        </p:spPr>
      </p:pic>
      <p:pic>
        <p:nvPicPr>
          <p:cNvPr id="6" name="Picture 5" descr="partnership.jpg"/>
          <p:cNvPicPr>
            <a:picLocks noChangeAspect="1"/>
          </p:cNvPicPr>
          <p:nvPr/>
        </p:nvPicPr>
        <p:blipFill>
          <a:blip r:embed="rId5" cstate="print"/>
          <a:stretch>
            <a:fillRect/>
          </a:stretch>
        </p:blipFill>
        <p:spPr>
          <a:xfrm>
            <a:off x="3200400" y="3352800"/>
            <a:ext cx="1871003" cy="1280160"/>
          </a:xfrm>
          <a:prstGeom prst="rect">
            <a:avLst/>
          </a:prstGeom>
        </p:spPr>
      </p:pic>
      <p:pic>
        <p:nvPicPr>
          <p:cNvPr id="9" name="Picture 3"/>
          <p:cNvPicPr>
            <a:picLocks noChangeAspect="1" noChangeArrowheads="1"/>
          </p:cNvPicPr>
          <p:nvPr/>
        </p:nvPicPr>
        <p:blipFill>
          <a:blip r:embed="rId6" cstate="print"/>
          <a:srcRect b="9302"/>
          <a:stretch>
            <a:fillRect/>
          </a:stretch>
        </p:blipFill>
        <p:spPr bwMode="auto">
          <a:xfrm>
            <a:off x="2286000" y="4800600"/>
            <a:ext cx="1828800"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26" name="Picture 2" descr="http://moscowdoctor.ru/images/moscow.jpg"/>
          <p:cNvPicPr>
            <a:picLocks noChangeAspect="1" noChangeArrowheads="1"/>
          </p:cNvPicPr>
          <p:nvPr/>
        </p:nvPicPr>
        <p:blipFill>
          <a:blip r:embed="rId7" cstate="print"/>
          <a:srcRect l="27422" t="10313" r="26719" b="26250"/>
          <a:stretch>
            <a:fillRect/>
          </a:stretch>
        </p:blipFill>
        <p:spPr bwMode="auto">
          <a:xfrm>
            <a:off x="7010400" y="3962400"/>
            <a:ext cx="1643368" cy="1676400"/>
          </a:xfrm>
          <a:prstGeom prst="rect">
            <a:avLst/>
          </a:prstGeom>
          <a:noFill/>
        </p:spPr>
      </p:pic>
      <p:pic>
        <p:nvPicPr>
          <p:cNvPr id="11" name="Picture 10" descr="j0341699.jpg"/>
          <p:cNvPicPr>
            <a:picLocks noChangeAspect="1"/>
          </p:cNvPicPr>
          <p:nvPr/>
        </p:nvPicPr>
        <p:blipFill>
          <a:blip r:embed="rId8" cstate="print"/>
          <a:stretch>
            <a:fillRect/>
          </a:stretch>
        </p:blipFill>
        <p:spPr>
          <a:xfrm>
            <a:off x="4648200" y="533400"/>
            <a:ext cx="2287707" cy="2514600"/>
          </a:xfrm>
          <a:prstGeom prst="rect">
            <a:avLst/>
          </a:prstGeom>
        </p:spPr>
      </p:pic>
      <p:pic>
        <p:nvPicPr>
          <p:cNvPr id="13" name="Picture 12" descr="j0314381.jpg"/>
          <p:cNvPicPr>
            <a:picLocks noChangeAspect="1"/>
          </p:cNvPicPr>
          <p:nvPr/>
        </p:nvPicPr>
        <p:blipFill>
          <a:blip r:embed="rId9" cstate="print"/>
          <a:srcRect l="6667" t="5000" r="10000" b="10000"/>
          <a:stretch>
            <a:fillRect/>
          </a:stretch>
        </p:blipFill>
        <p:spPr>
          <a:xfrm>
            <a:off x="6553200" y="1752600"/>
            <a:ext cx="1234435" cy="1678838"/>
          </a:xfrm>
          <a:prstGeom prst="rect">
            <a:avLst/>
          </a:prstGeom>
        </p:spPr>
      </p:pic>
      <p:pic>
        <p:nvPicPr>
          <p:cNvPr id="43012" name="Picture 4" descr="http://www.rathburn.net/visa/usa/YYZ%20Exit%20220708.jpg"/>
          <p:cNvPicPr>
            <a:picLocks noChangeAspect="1" noChangeArrowheads="1"/>
          </p:cNvPicPr>
          <p:nvPr/>
        </p:nvPicPr>
        <p:blipFill>
          <a:blip r:embed="rId10" cstate="print"/>
          <a:srcRect/>
          <a:stretch>
            <a:fillRect/>
          </a:stretch>
        </p:blipFill>
        <p:spPr bwMode="auto">
          <a:xfrm>
            <a:off x="6172200" y="304800"/>
            <a:ext cx="1372514" cy="96627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914400"/>
            <a:ext cx="7772400" cy="1447800"/>
          </a:xfrm>
        </p:spPr>
        <p:txBody>
          <a:bodyPr>
            <a:normAutofit fontScale="90000"/>
          </a:bodyPr>
          <a:lstStyle/>
          <a:p>
            <a:pPr algn="ctr"/>
            <a:r>
              <a:rPr lang="en-US" sz="5400" dirty="0" smtClean="0"/>
              <a:t>Immigrants Start Companies &amp; Create Jobs</a:t>
            </a:r>
            <a:endParaRPr lang="en-US" sz="5400" dirty="0"/>
          </a:p>
        </p:txBody>
      </p:sp>
      <p:sp>
        <p:nvSpPr>
          <p:cNvPr id="2" name="Subtitle 1"/>
          <p:cNvSpPr>
            <a:spLocks noGrp="1"/>
          </p:cNvSpPr>
          <p:nvPr>
            <p:ph type="subTitle" idx="1"/>
          </p:nvPr>
        </p:nvSpPr>
        <p:spPr>
          <a:xfrm>
            <a:off x="228600" y="2514600"/>
            <a:ext cx="8610600" cy="2971800"/>
          </a:xfrm>
        </p:spPr>
        <p:txBody>
          <a:bodyPr>
            <a:normAutofit/>
          </a:bodyPr>
          <a:lstStyle/>
          <a:p>
            <a:pPr algn="l"/>
            <a:r>
              <a:rPr lang="en-US" sz="3200" b="0" u="sng" cap="none" dirty="0" smtClean="0">
                <a:solidFill>
                  <a:schemeClr val="tx1"/>
                </a:solidFill>
                <a:latin typeface="Times New Roman" pitchFamily="18" charset="0"/>
                <a:cs typeface="Times New Roman" pitchFamily="18" charset="0"/>
              </a:rPr>
              <a:t>*40% of Fortune 500 companies</a:t>
            </a:r>
            <a:r>
              <a:rPr lang="en-US" sz="3200" b="0" cap="none" dirty="0" smtClean="0">
                <a:solidFill>
                  <a:schemeClr val="tx1"/>
                </a:solidFill>
                <a:latin typeface="Times New Roman" pitchFamily="18" charset="0"/>
                <a:cs typeface="Times New Roman" pitchFamily="18" charset="0"/>
              </a:rPr>
              <a:t> were 	founded by an immigrant or child of an immigrant </a:t>
            </a:r>
          </a:p>
          <a:p>
            <a:pPr algn="l"/>
            <a:r>
              <a:rPr lang="en-US" sz="3200" b="0" cap="none" dirty="0" smtClean="0">
                <a:solidFill>
                  <a:schemeClr val="tx1"/>
                </a:solidFill>
                <a:latin typeface="Times New Roman" pitchFamily="18" charset="0"/>
                <a:cs typeface="Times New Roman" pitchFamily="18" charset="0"/>
              </a:rPr>
              <a:t>*These companies </a:t>
            </a:r>
            <a:r>
              <a:rPr lang="en-US" sz="3200" b="0" u="sng" cap="none" dirty="0" smtClean="0">
                <a:solidFill>
                  <a:schemeClr val="tx1"/>
                </a:solidFill>
                <a:latin typeface="Times New Roman" pitchFamily="18" charset="0"/>
                <a:cs typeface="Times New Roman" pitchFamily="18" charset="0"/>
              </a:rPr>
              <a:t>employ 10 million </a:t>
            </a:r>
            <a:r>
              <a:rPr lang="en-US" sz="3200" b="0" cap="none" dirty="0" smtClean="0">
                <a:solidFill>
                  <a:schemeClr val="tx1"/>
                </a:solidFill>
                <a:latin typeface="Times New Roman" pitchFamily="18" charset="0"/>
                <a:cs typeface="Times New Roman" pitchFamily="18" charset="0"/>
              </a:rPr>
              <a:t>	</a:t>
            </a:r>
            <a:r>
              <a:rPr lang="en-US" sz="3200" b="0" u="sng" cap="none" dirty="0" smtClean="0">
                <a:solidFill>
                  <a:schemeClr val="tx1"/>
                </a:solidFill>
                <a:latin typeface="Times New Roman" pitchFamily="18" charset="0"/>
                <a:cs typeface="Times New Roman" pitchFamily="18" charset="0"/>
              </a:rPr>
              <a:t>people</a:t>
            </a:r>
            <a:r>
              <a:rPr lang="en-US" sz="3200" b="0" cap="none" dirty="0" smtClean="0">
                <a:solidFill>
                  <a:schemeClr val="tx1"/>
                </a:solidFill>
                <a:latin typeface="Times New Roman" pitchFamily="18" charset="0"/>
                <a:cs typeface="Times New Roman" pitchFamily="18" charset="0"/>
              </a:rPr>
              <a:t> worldwide, and generate $4,200,000,000,000 in revenue per year</a:t>
            </a:r>
          </a:p>
          <a:p>
            <a:pPr algn="l">
              <a:buFont typeface="Arial" charset="0"/>
              <a:buChar char="•"/>
            </a:pPr>
            <a:endParaRPr lang="en-US" sz="3200" cap="none" dirty="0" smtClean="0">
              <a:latin typeface="Times New Roman" pitchFamily="18" charset="0"/>
              <a:cs typeface="Times New Roman" pitchFamily="18" charset="0"/>
            </a:endParaRPr>
          </a:p>
          <a:p>
            <a:pPr algn="l"/>
            <a:endParaRPr lang="en-US" sz="3200" cap="none" dirty="0">
              <a:latin typeface="Times New Roman" pitchFamily="18" charset="0"/>
              <a:cs typeface="Times New Roman" pitchFamily="18" charset="0"/>
            </a:endParaRPr>
          </a:p>
        </p:txBody>
      </p:sp>
      <p:pic>
        <p:nvPicPr>
          <p:cNvPr id="4" name="Picture 3" descr="partnership.jpg"/>
          <p:cNvPicPr>
            <a:picLocks noChangeAspect="1"/>
          </p:cNvPicPr>
          <p:nvPr/>
        </p:nvPicPr>
        <p:blipFill>
          <a:blip r:embed="rId2" cstate="print"/>
          <a:stretch>
            <a:fillRect/>
          </a:stretch>
        </p:blipFill>
        <p:spPr>
          <a:xfrm>
            <a:off x="7467600" y="5715000"/>
            <a:ext cx="1295400" cy="685800"/>
          </a:xfrm>
          <a:prstGeom prst="rect">
            <a:avLst/>
          </a:prstGeom>
        </p:spPr>
      </p:pic>
      <p:sp>
        <p:nvSpPr>
          <p:cNvPr id="8" name="TextBox 7"/>
          <p:cNvSpPr txBox="1"/>
          <p:nvPr/>
        </p:nvSpPr>
        <p:spPr>
          <a:xfrm>
            <a:off x="2590800" y="5943600"/>
            <a:ext cx="4876800" cy="307777"/>
          </a:xfrm>
          <a:prstGeom prst="rect">
            <a:avLst/>
          </a:prstGeom>
          <a:solidFill>
            <a:schemeClr val="bg1"/>
          </a:solidFill>
        </p:spPr>
        <p:txBody>
          <a:bodyPr wrap="square" rtlCol="0">
            <a:spAutoFit/>
          </a:bodyPr>
          <a:lstStyle/>
          <a:p>
            <a:r>
              <a:rPr lang="en-US" sz="1400" dirty="0" smtClean="0"/>
              <a:t>2011 study by Partnership for a New American Economy</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57200"/>
            <a:ext cx="8991600" cy="1524000"/>
          </a:xfrm>
        </p:spPr>
        <p:txBody>
          <a:bodyPr>
            <a:normAutofit fontScale="90000"/>
          </a:bodyPr>
          <a:lstStyle/>
          <a:p>
            <a:pPr algn="ct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400" dirty="0" smtClean="0"/>
              <a:t/>
            </a:r>
            <a:br>
              <a:rPr lang="en-US" sz="4400" dirty="0" smtClean="0"/>
            </a:br>
            <a:r>
              <a:rPr lang="en-US" sz="4000" dirty="0" smtClean="0"/>
              <a:t>7 of 10 most valuable brands in the world were created by U.S. immigrants or children of U.S. immigrants</a:t>
            </a:r>
            <a:endParaRPr lang="en-US" sz="4000" dirty="0"/>
          </a:p>
        </p:txBody>
      </p:sp>
      <p:sp>
        <p:nvSpPr>
          <p:cNvPr id="2" name="Text Placeholder 1"/>
          <p:cNvSpPr>
            <a:spLocks noGrp="1"/>
          </p:cNvSpPr>
          <p:nvPr>
            <p:ph type="body" idx="1"/>
          </p:nvPr>
        </p:nvSpPr>
        <p:spPr>
          <a:xfrm>
            <a:off x="304800" y="2590800"/>
            <a:ext cx="8839200" cy="4038600"/>
          </a:xfrm>
        </p:spPr>
        <p:txBody>
          <a:bodyPr>
            <a:noAutofit/>
          </a:bodyPr>
          <a:lstStyle/>
          <a:p>
            <a:pPr algn="l"/>
            <a:r>
              <a:rPr lang="en-US" sz="2600" b="0" cap="none" dirty="0" smtClean="0">
                <a:solidFill>
                  <a:schemeClr val="tx1"/>
                </a:solidFill>
                <a:latin typeface="Times New Roman" pitchFamily="18" charset="0"/>
                <a:cs typeface="Times New Roman" pitchFamily="18" charset="0"/>
              </a:rPr>
              <a:t>Ford			Google			Intel	</a:t>
            </a:r>
          </a:p>
          <a:p>
            <a:pPr algn="l"/>
            <a:r>
              <a:rPr lang="en-US" sz="2600" b="0" cap="none" dirty="0" smtClean="0">
                <a:solidFill>
                  <a:schemeClr val="tx1"/>
                </a:solidFill>
                <a:latin typeface="Times New Roman" pitchFamily="18" charset="0"/>
                <a:cs typeface="Times New Roman" pitchFamily="18" charset="0"/>
              </a:rPr>
              <a:t>GE			Budweiser			Home Depot</a:t>
            </a:r>
          </a:p>
          <a:p>
            <a:pPr algn="l"/>
            <a:r>
              <a:rPr lang="en-US" sz="2600" b="0" cap="none" dirty="0" smtClean="0">
                <a:solidFill>
                  <a:schemeClr val="tx1"/>
                </a:solidFill>
                <a:latin typeface="Times New Roman" pitchFamily="18" charset="0"/>
                <a:cs typeface="Times New Roman" pitchFamily="18" charset="0"/>
              </a:rPr>
              <a:t>AT&amp;T			McDonald’s			U.S. Steel</a:t>
            </a:r>
          </a:p>
          <a:p>
            <a:pPr algn="l"/>
            <a:r>
              <a:rPr lang="en-US" sz="2600" b="0" cap="none" dirty="0" smtClean="0">
                <a:solidFill>
                  <a:schemeClr val="tx1"/>
                </a:solidFill>
                <a:latin typeface="Times New Roman" pitchFamily="18" charset="0"/>
                <a:cs typeface="Times New Roman" pitchFamily="18" charset="0"/>
              </a:rPr>
              <a:t>Boeing		IBM				Dow</a:t>
            </a:r>
          </a:p>
          <a:p>
            <a:pPr algn="l"/>
            <a:r>
              <a:rPr lang="en-US" sz="2600" b="0" cap="none" dirty="0" smtClean="0">
                <a:solidFill>
                  <a:schemeClr val="tx1"/>
                </a:solidFill>
                <a:latin typeface="Times New Roman" pitchFamily="18" charset="0"/>
                <a:cs typeface="Times New Roman" pitchFamily="18" charset="0"/>
              </a:rPr>
              <a:t>Disney		Kraft				UPS</a:t>
            </a:r>
          </a:p>
          <a:p>
            <a:pPr algn="l"/>
            <a:r>
              <a:rPr lang="en-US" sz="2600" b="0" cap="none" dirty="0" smtClean="0">
                <a:solidFill>
                  <a:schemeClr val="tx1"/>
                </a:solidFill>
                <a:latin typeface="Times New Roman" pitchFamily="18" charset="0"/>
                <a:cs typeface="Times New Roman" pitchFamily="18" charset="0"/>
              </a:rPr>
              <a:t>Apple 			Procter &amp; Gamble		Estee Lauder</a:t>
            </a:r>
          </a:p>
          <a:p>
            <a:pPr algn="l"/>
            <a:r>
              <a:rPr lang="en-US" sz="2600" b="0" cap="none" dirty="0" smtClean="0">
                <a:solidFill>
                  <a:schemeClr val="tx1"/>
                </a:solidFill>
                <a:latin typeface="Times New Roman" pitchFamily="18" charset="0"/>
                <a:cs typeface="Times New Roman" pitchFamily="18" charset="0"/>
              </a:rPr>
              <a:t>Hertz			Levi’s				DuPont</a:t>
            </a:r>
          </a:p>
          <a:p>
            <a:pPr algn="l"/>
            <a:r>
              <a:rPr lang="en-US" sz="2600" b="0" cap="none" dirty="0" smtClean="0">
                <a:solidFill>
                  <a:schemeClr val="tx1"/>
                </a:solidFill>
                <a:latin typeface="Times New Roman" pitchFamily="18" charset="0"/>
                <a:cs typeface="Times New Roman" pitchFamily="18" charset="0"/>
              </a:rPr>
              <a:t>Pfizer		          Bank of America		Heinz</a:t>
            </a:r>
            <a:endParaRPr lang="en-US" sz="2600" b="0" cap="none"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a:xfrm>
            <a:off x="152400" y="609600"/>
            <a:ext cx="3276600" cy="5364163"/>
          </a:xfrm>
        </p:spPr>
        <p:txBody>
          <a:bodyPr>
            <a:normAutofit/>
          </a:bodyPr>
          <a:lstStyle/>
          <a:p>
            <a:r>
              <a:rPr lang="en-US" sz="5400" dirty="0" smtClean="0"/>
              <a:t>Latino-Owned Business in USA</a:t>
            </a:r>
            <a:endParaRPr lang="en-US" sz="5400" dirty="0"/>
          </a:p>
        </p:txBody>
      </p:sp>
      <p:sp>
        <p:nvSpPr>
          <p:cNvPr id="4" name="Content Placeholder 3"/>
          <p:cNvSpPr>
            <a:spLocks noGrp="1"/>
          </p:cNvSpPr>
          <p:nvPr>
            <p:ph sz="half" idx="1"/>
          </p:nvPr>
        </p:nvSpPr>
        <p:spPr>
          <a:xfrm>
            <a:off x="3657600" y="762000"/>
            <a:ext cx="5638800" cy="5410200"/>
          </a:xfrm>
        </p:spPr>
        <p:txBody>
          <a:bodyPr>
            <a:normAutofit/>
          </a:bodyPr>
          <a:lstStyle/>
          <a:p>
            <a:r>
              <a:rPr lang="en-US" sz="3600" dirty="0" smtClean="0"/>
              <a:t>2.8 Million Businesses</a:t>
            </a:r>
          </a:p>
          <a:p>
            <a:r>
              <a:rPr lang="en-US" sz="3600" dirty="0" smtClean="0"/>
              <a:t>$400 Billion in Annual Revenue</a:t>
            </a:r>
          </a:p>
          <a:p>
            <a:r>
              <a:rPr lang="en-US" sz="3600" dirty="0" smtClean="0"/>
              <a:t>$65 Billion in Payroll</a:t>
            </a:r>
          </a:p>
          <a:p>
            <a:r>
              <a:rPr lang="en-US" sz="3600" dirty="0" smtClean="0"/>
              <a:t>2.2 Million Employees</a:t>
            </a:r>
            <a:endParaRPr lang="en-US" sz="3600" dirty="0"/>
          </a:p>
        </p:txBody>
      </p:sp>
      <p:pic>
        <p:nvPicPr>
          <p:cNvPr id="78850" name="Picture 2" descr="http://beinglatino.files.wordpress.com/2011/02/molina.jpeg?w=300"/>
          <p:cNvPicPr>
            <a:picLocks noChangeAspect="1" noChangeArrowheads="1"/>
          </p:cNvPicPr>
          <p:nvPr/>
        </p:nvPicPr>
        <p:blipFill>
          <a:blip r:embed="rId2" cstate="print"/>
          <a:srcRect/>
          <a:stretch>
            <a:fillRect/>
          </a:stretch>
        </p:blipFill>
        <p:spPr bwMode="auto">
          <a:xfrm>
            <a:off x="152400" y="4648200"/>
            <a:ext cx="2857500" cy="1200150"/>
          </a:xfrm>
          <a:prstGeom prst="rect">
            <a:avLst/>
          </a:prstGeom>
          <a:noFill/>
        </p:spPr>
      </p:pic>
      <p:pic>
        <p:nvPicPr>
          <p:cNvPr id="78852" name="Picture 4" descr="http://beinglatino.files.wordpress.com/2011/02/brighstar-joeg.jpg"/>
          <p:cNvPicPr>
            <a:picLocks noChangeAspect="1" noChangeArrowheads="1"/>
          </p:cNvPicPr>
          <p:nvPr/>
        </p:nvPicPr>
        <p:blipFill>
          <a:blip r:embed="rId3" cstate="print"/>
          <a:srcRect/>
          <a:stretch>
            <a:fillRect/>
          </a:stretch>
        </p:blipFill>
        <p:spPr bwMode="auto">
          <a:xfrm>
            <a:off x="3352800" y="4343400"/>
            <a:ext cx="1704975" cy="1076326"/>
          </a:xfrm>
          <a:prstGeom prst="rect">
            <a:avLst/>
          </a:prstGeom>
          <a:noFill/>
        </p:spPr>
      </p:pic>
      <p:pic>
        <p:nvPicPr>
          <p:cNvPr id="78854" name="Picture 6" descr="http://beinglatino.files.wordpress.com/2011/02/mastec.jpeg"/>
          <p:cNvPicPr>
            <a:picLocks noChangeAspect="1" noChangeArrowheads="1"/>
          </p:cNvPicPr>
          <p:nvPr/>
        </p:nvPicPr>
        <p:blipFill>
          <a:blip r:embed="rId4" cstate="print"/>
          <a:srcRect/>
          <a:stretch>
            <a:fillRect/>
          </a:stretch>
        </p:blipFill>
        <p:spPr bwMode="auto">
          <a:xfrm>
            <a:off x="5105400" y="4191000"/>
            <a:ext cx="1695450" cy="466726"/>
          </a:xfrm>
          <a:prstGeom prst="rect">
            <a:avLst/>
          </a:prstGeom>
          <a:noFill/>
        </p:spPr>
      </p:pic>
      <p:pic>
        <p:nvPicPr>
          <p:cNvPr id="78856" name="Picture 8" descr="http://beinglatino.files.wordpress.com/2011/02/international_bancshares_corporation_logo.jpeg"/>
          <p:cNvPicPr>
            <a:picLocks noChangeAspect="1" noChangeArrowheads="1"/>
          </p:cNvPicPr>
          <p:nvPr/>
        </p:nvPicPr>
        <p:blipFill>
          <a:blip r:embed="rId5" cstate="print"/>
          <a:srcRect/>
          <a:stretch>
            <a:fillRect/>
          </a:stretch>
        </p:blipFill>
        <p:spPr bwMode="auto">
          <a:xfrm>
            <a:off x="5486400" y="5410200"/>
            <a:ext cx="876300" cy="342901"/>
          </a:xfrm>
          <a:prstGeom prst="rect">
            <a:avLst/>
          </a:prstGeom>
          <a:noFill/>
        </p:spPr>
      </p:pic>
      <p:pic>
        <p:nvPicPr>
          <p:cNvPr id="78858" name="Picture 10" descr="http://beinglatino.files.wordpress.com/2011/02/crosslandconstruction.jpeg"/>
          <p:cNvPicPr>
            <a:picLocks noChangeAspect="1" noChangeArrowheads="1"/>
          </p:cNvPicPr>
          <p:nvPr/>
        </p:nvPicPr>
        <p:blipFill>
          <a:blip r:embed="rId6" cstate="print"/>
          <a:srcRect/>
          <a:stretch>
            <a:fillRect/>
          </a:stretch>
        </p:blipFill>
        <p:spPr bwMode="auto">
          <a:xfrm>
            <a:off x="7086600" y="4648200"/>
            <a:ext cx="1885950" cy="6381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1600200"/>
            <a:ext cx="9144000" cy="5257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tx1"/>
                </a:solidFill>
              </a:rPr>
              <a:t>we welcome the job-creators</a:t>
            </a:r>
            <a:endParaRPr lang="en-US" sz="6000" dirty="0"/>
          </a:p>
        </p:txBody>
      </p:sp>
      <p:pic>
        <p:nvPicPr>
          <p:cNvPr id="4" name="Picture 3" descr="SupermanFlag.jpg"/>
          <p:cNvPicPr>
            <a:picLocks noChangeAspect="1"/>
          </p:cNvPicPr>
          <p:nvPr/>
        </p:nvPicPr>
        <p:blipFill>
          <a:blip r:embed="rId2" cstate="print"/>
          <a:stretch>
            <a:fillRect/>
          </a:stretch>
        </p:blipFill>
        <p:spPr>
          <a:xfrm>
            <a:off x="3200400" y="228600"/>
            <a:ext cx="2286000" cy="2743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r_michael_nutter_bg.jpg"/>
          <p:cNvPicPr>
            <a:picLocks noChangeAspect="1"/>
          </p:cNvPicPr>
          <p:nvPr/>
        </p:nvPicPr>
        <p:blipFill>
          <a:blip r:embed="rId3" cstate="print"/>
          <a:srcRect b="38049"/>
          <a:stretch>
            <a:fillRect/>
          </a:stretch>
        </p:blipFill>
        <p:spPr>
          <a:xfrm>
            <a:off x="3200400" y="5105400"/>
            <a:ext cx="1912550" cy="1554480"/>
          </a:xfrm>
          <a:prstGeom prst="rect">
            <a:avLst/>
          </a:prstGeom>
        </p:spPr>
      </p:pic>
      <p:sp>
        <p:nvSpPr>
          <p:cNvPr id="2" name="Title 1"/>
          <p:cNvSpPr>
            <a:spLocks noGrp="1"/>
          </p:cNvSpPr>
          <p:nvPr>
            <p:ph type="title"/>
          </p:nvPr>
        </p:nvSpPr>
        <p:spPr>
          <a:xfrm>
            <a:off x="0" y="-152400"/>
            <a:ext cx="9144000" cy="2057400"/>
          </a:xfrm>
        </p:spPr>
        <p:txBody>
          <a:bodyPr>
            <a:normAutofit fontScale="90000"/>
          </a:bodyPr>
          <a:lstStyle/>
          <a:p>
            <a:pPr algn="ctr"/>
            <a:r>
              <a:rPr lang="en-US" sz="7200" dirty="0" smtClean="0"/>
              <a:t/>
            </a:r>
            <a:br>
              <a:rPr lang="en-US" sz="7200" dirty="0" smtClean="0"/>
            </a:br>
            <a:r>
              <a:rPr lang="en-US" sz="7200" dirty="0" smtClean="0"/>
              <a:t/>
            </a:r>
            <a:br>
              <a:rPr lang="en-US" sz="7200" dirty="0" smtClean="0"/>
            </a:br>
            <a:r>
              <a:rPr lang="en-US" sz="7200" dirty="0" smtClean="0"/>
              <a:t> </a:t>
            </a:r>
            <a:br>
              <a:rPr lang="en-US" sz="7200" dirty="0" smtClean="0"/>
            </a:br>
            <a:r>
              <a:rPr lang="en-US" sz="4400" dirty="0" smtClean="0"/>
              <a:t>A New Urban Movement:  </a:t>
            </a:r>
            <a:br>
              <a:rPr lang="en-US" sz="4400" dirty="0" smtClean="0"/>
            </a:br>
            <a:r>
              <a:rPr lang="en-US" sz="4400" dirty="0" smtClean="0"/>
              <a:t>Welcoming Immigrants to Spur</a:t>
            </a:r>
            <a:br>
              <a:rPr lang="en-US" sz="4400" dirty="0" smtClean="0"/>
            </a:br>
            <a:r>
              <a:rPr lang="en-US" sz="4400" dirty="0" smtClean="0"/>
              <a:t>Economic  Growth</a:t>
            </a:r>
            <a:endParaRPr lang="en-US" sz="4400" dirty="0"/>
          </a:p>
        </p:txBody>
      </p:sp>
      <p:sp>
        <p:nvSpPr>
          <p:cNvPr id="8" name="Text Placeholder 7"/>
          <p:cNvSpPr>
            <a:spLocks noGrp="1"/>
          </p:cNvSpPr>
          <p:nvPr>
            <p:ph type="body" idx="1"/>
          </p:nvPr>
        </p:nvSpPr>
        <p:spPr/>
        <p:txBody>
          <a:bodyPr/>
          <a:lstStyle/>
          <a:p>
            <a:endParaRPr lang="en-US" dirty="0"/>
          </a:p>
        </p:txBody>
      </p:sp>
      <p:pic>
        <p:nvPicPr>
          <p:cNvPr id="5" name="Picture 3"/>
          <p:cNvPicPr>
            <a:picLocks noChangeAspect="1" noChangeArrowheads="1"/>
          </p:cNvPicPr>
          <p:nvPr/>
        </p:nvPicPr>
        <p:blipFill>
          <a:blip r:embed="rId4" cstate="print"/>
          <a:srcRect/>
          <a:stretch>
            <a:fillRect/>
          </a:stretch>
        </p:blipFill>
        <p:spPr bwMode="auto">
          <a:xfrm>
            <a:off x="5105400" y="2362200"/>
            <a:ext cx="18288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3048000" y="4648200"/>
            <a:ext cx="2667000" cy="523220"/>
          </a:xfrm>
          <a:prstGeom prst="rect">
            <a:avLst/>
          </a:prstGeom>
          <a:noFill/>
        </p:spPr>
        <p:txBody>
          <a:bodyPr wrap="square" rtlCol="0">
            <a:spAutoFit/>
          </a:bodyPr>
          <a:lstStyle/>
          <a:p>
            <a:r>
              <a:rPr lang="en-US" sz="2800" b="1" dirty="0" smtClean="0"/>
              <a:t>Global Philly</a:t>
            </a:r>
            <a:endParaRPr lang="en-US" sz="2800" b="1" dirty="0"/>
          </a:p>
        </p:txBody>
      </p:sp>
      <p:pic>
        <p:nvPicPr>
          <p:cNvPr id="18" name="Picture 17" descr="http://beta.wosu.org/news/files/welcome_dayton-592x378.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9800" y="2514600"/>
            <a:ext cx="2819403" cy="1920240"/>
          </a:xfrm>
          <a:prstGeom prst="rect">
            <a:avLst/>
          </a:prstGeom>
          <a:noFill/>
          <a:ln>
            <a:noFill/>
          </a:ln>
        </p:spPr>
      </p:pic>
      <p:pic>
        <p:nvPicPr>
          <p:cNvPr id="7170" name="Picture 2" descr="http://americasvoiceonline.org/page/-/americasvoice/images/baltimore%2520mayor.jpg"/>
          <p:cNvPicPr>
            <a:picLocks noChangeAspect="1" noChangeArrowheads="1"/>
          </p:cNvPicPr>
          <p:nvPr/>
        </p:nvPicPr>
        <p:blipFill>
          <a:blip r:embed="rId6" cstate="print"/>
          <a:srcRect/>
          <a:stretch>
            <a:fillRect/>
          </a:stretch>
        </p:blipFill>
        <p:spPr bwMode="auto">
          <a:xfrm>
            <a:off x="6972300" y="2590800"/>
            <a:ext cx="2171700" cy="1737360"/>
          </a:xfrm>
          <a:prstGeom prst="rect">
            <a:avLst/>
          </a:prstGeom>
          <a:noFill/>
        </p:spPr>
      </p:pic>
      <p:sp>
        <p:nvSpPr>
          <p:cNvPr id="19" name="TextBox 18"/>
          <p:cNvSpPr txBox="1"/>
          <p:nvPr/>
        </p:nvSpPr>
        <p:spPr>
          <a:xfrm>
            <a:off x="7239000" y="2286000"/>
            <a:ext cx="1524000" cy="381000"/>
          </a:xfrm>
          <a:prstGeom prst="rect">
            <a:avLst/>
          </a:prstGeom>
          <a:solidFill>
            <a:schemeClr val="tx1"/>
          </a:solidFill>
          <a:ln>
            <a:solidFill>
              <a:schemeClr val="accent1"/>
            </a:solidFill>
          </a:ln>
        </p:spPr>
        <p:txBody>
          <a:bodyPr wrap="square" rtlCol="0">
            <a:spAutoFit/>
          </a:bodyPr>
          <a:lstStyle/>
          <a:p>
            <a:r>
              <a:rPr lang="en-US" b="1" dirty="0" smtClean="0">
                <a:solidFill>
                  <a:schemeClr val="bg1"/>
                </a:solidFill>
              </a:rPr>
              <a:t>Baltimore</a:t>
            </a:r>
            <a:endParaRPr lang="en-US" b="1" dirty="0">
              <a:solidFill>
                <a:schemeClr val="bg1"/>
              </a:solidFill>
            </a:endParaRPr>
          </a:p>
        </p:txBody>
      </p:sp>
      <p:pic>
        <p:nvPicPr>
          <p:cNvPr id="36866" name="Picture 2" descr="http://www.publicconversations.org/sites/default/files/images/Welcoming%20America%20Logo%202.png"/>
          <p:cNvPicPr>
            <a:picLocks noChangeAspect="1" noChangeArrowheads="1"/>
          </p:cNvPicPr>
          <p:nvPr/>
        </p:nvPicPr>
        <p:blipFill>
          <a:blip r:embed="rId7" cstate="print"/>
          <a:srcRect/>
          <a:stretch>
            <a:fillRect/>
          </a:stretch>
        </p:blipFill>
        <p:spPr bwMode="auto">
          <a:xfrm>
            <a:off x="228600" y="5590518"/>
            <a:ext cx="2438400" cy="1267482"/>
          </a:xfrm>
          <a:prstGeom prst="rect">
            <a:avLst/>
          </a:prstGeom>
          <a:noFill/>
        </p:spPr>
      </p:pic>
      <p:pic>
        <p:nvPicPr>
          <p:cNvPr id="20" name="Picture 19" descr="coleman-michael-columbus-304.jpg"/>
          <p:cNvPicPr>
            <a:picLocks noChangeAspect="1"/>
          </p:cNvPicPr>
          <p:nvPr/>
        </p:nvPicPr>
        <p:blipFill>
          <a:blip r:embed="rId8" cstate="print"/>
          <a:stretch>
            <a:fillRect/>
          </a:stretch>
        </p:blipFill>
        <p:spPr>
          <a:xfrm>
            <a:off x="304800" y="2057400"/>
            <a:ext cx="1600200" cy="2405563"/>
          </a:xfrm>
          <a:prstGeom prst="rect">
            <a:avLst/>
          </a:prstGeom>
        </p:spPr>
      </p:pic>
      <p:sp>
        <p:nvSpPr>
          <p:cNvPr id="21" name="TextBox 20"/>
          <p:cNvSpPr txBox="1"/>
          <p:nvPr/>
        </p:nvSpPr>
        <p:spPr>
          <a:xfrm>
            <a:off x="381000" y="2057400"/>
            <a:ext cx="1600200" cy="369332"/>
          </a:xfrm>
          <a:prstGeom prst="rect">
            <a:avLst/>
          </a:prstGeom>
          <a:solidFill>
            <a:schemeClr val="tx1"/>
          </a:solidFill>
          <a:ln>
            <a:solidFill>
              <a:schemeClr val="accent1"/>
            </a:solidFill>
          </a:ln>
        </p:spPr>
        <p:txBody>
          <a:bodyPr wrap="square" rtlCol="0">
            <a:spAutoFit/>
          </a:bodyPr>
          <a:lstStyle/>
          <a:p>
            <a:r>
              <a:rPr lang="en-US" b="1" dirty="0" smtClean="0">
                <a:solidFill>
                  <a:schemeClr val="bg1"/>
                </a:solidFill>
              </a:rPr>
              <a:t>Columbus</a:t>
            </a:r>
            <a:endParaRPr lang="en-US" b="1" dirty="0">
              <a:solidFill>
                <a:schemeClr val="bg1"/>
              </a:solidFill>
            </a:endParaRPr>
          </a:p>
        </p:txBody>
      </p:sp>
      <p:pic>
        <p:nvPicPr>
          <p:cNvPr id="22" name="Picture 21" descr="Charlie-dooley.jpg"/>
          <p:cNvPicPr>
            <a:picLocks noChangeAspect="1"/>
          </p:cNvPicPr>
          <p:nvPr/>
        </p:nvPicPr>
        <p:blipFill>
          <a:blip r:embed="rId9" cstate="print"/>
          <a:stretch>
            <a:fillRect/>
          </a:stretch>
        </p:blipFill>
        <p:spPr>
          <a:xfrm>
            <a:off x="7162800" y="4800600"/>
            <a:ext cx="1630405" cy="1809750"/>
          </a:xfrm>
          <a:prstGeom prst="rect">
            <a:avLst/>
          </a:prstGeom>
        </p:spPr>
      </p:pic>
      <p:pic>
        <p:nvPicPr>
          <p:cNvPr id="23" name="Picture 22" descr="logo (1).png"/>
          <p:cNvPicPr>
            <a:picLocks noChangeAspect="1"/>
          </p:cNvPicPr>
          <p:nvPr/>
        </p:nvPicPr>
        <p:blipFill>
          <a:blip r:embed="rId10" cstate="print"/>
          <a:stretch>
            <a:fillRect/>
          </a:stretch>
        </p:blipFill>
        <p:spPr>
          <a:xfrm>
            <a:off x="5334000" y="5095875"/>
            <a:ext cx="1495425" cy="1762125"/>
          </a:xfrm>
          <a:prstGeom prst="rect">
            <a:avLst/>
          </a:prstGeom>
        </p:spPr>
      </p:pic>
      <p:pic>
        <p:nvPicPr>
          <p:cNvPr id="25" name="Picture 24" descr="pittsburgh.png"/>
          <p:cNvPicPr>
            <a:picLocks noChangeAspect="1"/>
          </p:cNvPicPr>
          <p:nvPr/>
        </p:nvPicPr>
        <p:blipFill>
          <a:blip r:embed="rId11" cstate="print"/>
          <a:stretch>
            <a:fillRect/>
          </a:stretch>
        </p:blipFill>
        <p:spPr>
          <a:xfrm>
            <a:off x="0" y="4724400"/>
            <a:ext cx="3048000" cy="611275"/>
          </a:xfrm>
          <a:prstGeom prst="rect">
            <a:avLst/>
          </a:prstGeom>
        </p:spPr>
      </p:pic>
      <p:sp>
        <p:nvSpPr>
          <p:cNvPr id="26" name="TextBox 25"/>
          <p:cNvSpPr txBox="1"/>
          <p:nvPr/>
        </p:nvSpPr>
        <p:spPr>
          <a:xfrm>
            <a:off x="7162800" y="4419600"/>
            <a:ext cx="1600200" cy="369332"/>
          </a:xfrm>
          <a:prstGeom prst="rect">
            <a:avLst/>
          </a:prstGeom>
          <a:solidFill>
            <a:schemeClr val="tx1"/>
          </a:solidFill>
          <a:ln>
            <a:solidFill>
              <a:schemeClr val="accent1"/>
            </a:solidFill>
          </a:ln>
        </p:spPr>
        <p:txBody>
          <a:bodyPr wrap="square" rtlCol="0">
            <a:spAutoFit/>
          </a:bodyPr>
          <a:lstStyle/>
          <a:p>
            <a:r>
              <a:rPr lang="en-US" b="1" dirty="0" smtClean="0">
                <a:solidFill>
                  <a:schemeClr val="bg1"/>
                </a:solidFill>
              </a:rPr>
              <a:t>St. Louis</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YXQCAQVMK7WCAW9FAEGCAF4C7RXCAYUXRECCA3ZGFZYCA2FURGMCA17P6WMCA62P2GBCAUV0BJ9CACMNZKECAUVGU7KCALKNNUKCAMWNWUVCAG0ZTYLCA105MATCAVUHPXPCAN4QEGNCASA4P2G.jpg"/>
          <p:cNvPicPr>
            <a:picLocks noChangeAspect="1"/>
          </p:cNvPicPr>
          <p:nvPr/>
        </p:nvPicPr>
        <p:blipFill>
          <a:blip r:embed="rId3" cstate="print"/>
          <a:stretch>
            <a:fillRect/>
          </a:stretch>
        </p:blipFill>
        <p:spPr>
          <a:xfrm>
            <a:off x="457200" y="1295400"/>
            <a:ext cx="1318260" cy="1143000"/>
          </a:xfrm>
          <a:prstGeom prst="rect">
            <a:avLst/>
          </a:prstGeom>
        </p:spPr>
      </p:pic>
      <p:pic>
        <p:nvPicPr>
          <p:cNvPr id="4" name="Picture 3" descr="agrove4.jpg"/>
          <p:cNvPicPr>
            <a:picLocks noChangeAspect="1"/>
          </p:cNvPicPr>
          <p:nvPr/>
        </p:nvPicPr>
        <p:blipFill>
          <a:blip r:embed="rId4" cstate="print"/>
          <a:stretch>
            <a:fillRect/>
          </a:stretch>
        </p:blipFill>
        <p:spPr>
          <a:xfrm>
            <a:off x="7239000" y="4876800"/>
            <a:ext cx="1676400" cy="1524000"/>
          </a:xfrm>
          <a:prstGeom prst="rect">
            <a:avLst/>
          </a:prstGeom>
        </p:spPr>
      </p:pic>
      <p:pic>
        <p:nvPicPr>
          <p:cNvPr id="5" name="Picture 4" descr="sergey.jpg"/>
          <p:cNvPicPr>
            <a:picLocks noChangeAspect="1"/>
          </p:cNvPicPr>
          <p:nvPr/>
        </p:nvPicPr>
        <p:blipFill>
          <a:blip r:embed="rId5" cstate="print"/>
          <a:stretch>
            <a:fillRect/>
          </a:stretch>
        </p:blipFill>
        <p:spPr>
          <a:xfrm>
            <a:off x="2362200" y="304800"/>
            <a:ext cx="1981200" cy="1524000"/>
          </a:xfrm>
          <a:prstGeom prst="rect">
            <a:avLst/>
          </a:prstGeom>
        </p:spPr>
      </p:pic>
      <p:pic>
        <p:nvPicPr>
          <p:cNvPr id="7" name="Picture 6" descr="ZIBGCA2TTENQCAESFC0OCA9VRPZ0CA6K9TQVCAZ9OAUJCAO8H3YTCAOH7C3OCAU8EJUGCAO8DEAICA24CFFECARONJ0VCA3THJWHCAH53LBJCAAFG8IICA6TCWTZCAP9G1ECCAW74V5PCAPD7UJT.jpg"/>
          <p:cNvPicPr>
            <a:picLocks noChangeAspect="1"/>
          </p:cNvPicPr>
          <p:nvPr/>
        </p:nvPicPr>
        <p:blipFill>
          <a:blip r:embed="rId6" cstate="print"/>
          <a:stretch>
            <a:fillRect/>
          </a:stretch>
        </p:blipFill>
        <p:spPr>
          <a:xfrm>
            <a:off x="7924800" y="914400"/>
            <a:ext cx="944880" cy="872490"/>
          </a:xfrm>
          <a:prstGeom prst="rect">
            <a:avLst/>
          </a:prstGeom>
        </p:spPr>
      </p:pic>
      <p:pic>
        <p:nvPicPr>
          <p:cNvPr id="8" name="Picture 7" descr="WTZBCATWWSVSCAW4Y71MCAJT9Y2HCAOXER6DCA18X2MZCAVUFY36CAX97005CA2J7VK8CAKTHEJZCAS00OJSCAQ4F17JCAOHK20JCAWFEK81CARU8Y93CA6KOB7KCAZTLPFPCA44HQFQCAK6XGFF.jpg"/>
          <p:cNvPicPr>
            <a:picLocks noChangeAspect="1"/>
          </p:cNvPicPr>
          <p:nvPr/>
        </p:nvPicPr>
        <p:blipFill>
          <a:blip r:embed="rId7" cstate="print"/>
          <a:stretch>
            <a:fillRect/>
          </a:stretch>
        </p:blipFill>
        <p:spPr>
          <a:xfrm>
            <a:off x="1066800" y="4648200"/>
            <a:ext cx="526637" cy="711232"/>
          </a:xfrm>
          <a:prstGeom prst="rect">
            <a:avLst/>
          </a:prstGeom>
        </p:spPr>
      </p:pic>
      <p:pic>
        <p:nvPicPr>
          <p:cNvPr id="9" name="Picture 8" descr="2HEICA9IHSVCCAZHEAJBCAHWROK3CA3ED5T6CAITPNZ4CA8MW68LCA9FSIHUCA0FZPMICAG39VF5CAHW3I8DCA88THZDCA0L1Z8XCA618Z4TCA3UHXK5CA932QO4CA2270BMCAOHY79PCAS5TWZ7.jpg"/>
          <p:cNvPicPr>
            <a:picLocks noChangeAspect="1"/>
          </p:cNvPicPr>
          <p:nvPr/>
        </p:nvPicPr>
        <p:blipFill>
          <a:blip r:embed="rId8" cstate="print"/>
          <a:stretch>
            <a:fillRect/>
          </a:stretch>
        </p:blipFill>
        <p:spPr>
          <a:xfrm>
            <a:off x="7086600" y="4038600"/>
            <a:ext cx="1143000" cy="982980"/>
          </a:xfrm>
          <a:prstGeom prst="rect">
            <a:avLst/>
          </a:prstGeom>
        </p:spPr>
      </p:pic>
      <p:pic>
        <p:nvPicPr>
          <p:cNvPr id="10" name="Picture 9" descr="38PCCAFWH07KCA941O9FCA7YLV3SCAAVQAACCAIG6UZJCA7R02RJCA4O6HRXCAQ38W0TCAWEM2V1CALF45ZLCABNEXYVCA92GBCFCAMNJH34CAUGHBDBCANR4QQECAS2JDCCCAXSR00WCAXXLLTQ.jpg"/>
          <p:cNvPicPr>
            <a:picLocks noChangeAspect="1"/>
          </p:cNvPicPr>
          <p:nvPr/>
        </p:nvPicPr>
        <p:blipFill>
          <a:blip r:embed="rId9" cstate="print"/>
          <a:stretch>
            <a:fillRect/>
          </a:stretch>
        </p:blipFill>
        <p:spPr>
          <a:xfrm>
            <a:off x="7924800" y="304800"/>
            <a:ext cx="975360" cy="632460"/>
          </a:xfrm>
          <a:prstGeom prst="rect">
            <a:avLst/>
          </a:prstGeom>
        </p:spPr>
      </p:pic>
      <p:pic>
        <p:nvPicPr>
          <p:cNvPr id="11" name="Picture 10" descr="9G96CA2BFUOWCA7BJ2KZCAO1JZHVCABDO7BXCAZGWS0RCAP5QJQOCAH7S6DACAT0MONICA9V5MDSCA2VL8DYCAADUGM1CAAN1SXQCANYD5W7CAK35LG9CANX228GCAC6BV88CA9XAKTTCAWTPMDL.jpg"/>
          <p:cNvPicPr>
            <a:picLocks noChangeAspect="1"/>
          </p:cNvPicPr>
          <p:nvPr/>
        </p:nvPicPr>
        <p:blipFill>
          <a:blip r:embed="rId10" cstate="print"/>
          <a:stretch>
            <a:fillRect/>
          </a:stretch>
        </p:blipFill>
        <p:spPr>
          <a:xfrm>
            <a:off x="1676400" y="4648200"/>
            <a:ext cx="1051560" cy="693420"/>
          </a:xfrm>
          <a:prstGeom prst="rect">
            <a:avLst/>
          </a:prstGeom>
        </p:spPr>
      </p:pic>
      <p:pic>
        <p:nvPicPr>
          <p:cNvPr id="12" name="Picture 11" descr="HK6GCA6T7U1SCAIJ4E8SCAF5SAE1CA4CXC1JCAFI839MCADXV518CA02C3HACA0WF1UJCARY5JBSCA399GEYCA779Q6VCAR8XR51CAIKQ7P2CA6GYGN9CAKISU93CAW9S1B1CAO54TLTCAC1P99R.jpg"/>
          <p:cNvPicPr>
            <a:picLocks noChangeAspect="1"/>
          </p:cNvPicPr>
          <p:nvPr/>
        </p:nvPicPr>
        <p:blipFill>
          <a:blip r:embed="rId11" cstate="print"/>
          <a:stretch>
            <a:fillRect/>
          </a:stretch>
        </p:blipFill>
        <p:spPr>
          <a:xfrm>
            <a:off x="4876800" y="1828800"/>
            <a:ext cx="1524000" cy="1143000"/>
          </a:xfrm>
          <a:prstGeom prst="rect">
            <a:avLst/>
          </a:prstGeom>
        </p:spPr>
      </p:pic>
      <p:pic>
        <p:nvPicPr>
          <p:cNvPr id="13" name="Picture 12" descr="images.jpg"/>
          <p:cNvPicPr>
            <a:picLocks noChangeAspect="1"/>
          </p:cNvPicPr>
          <p:nvPr/>
        </p:nvPicPr>
        <p:blipFill>
          <a:blip r:embed="rId12" cstate="print"/>
          <a:stretch>
            <a:fillRect/>
          </a:stretch>
        </p:blipFill>
        <p:spPr>
          <a:xfrm>
            <a:off x="1371600" y="304800"/>
            <a:ext cx="1295400" cy="1371600"/>
          </a:xfrm>
          <a:prstGeom prst="rect">
            <a:avLst/>
          </a:prstGeom>
        </p:spPr>
      </p:pic>
      <p:pic>
        <p:nvPicPr>
          <p:cNvPr id="14" name="Picture 13" descr="G7DTCA96Q0JICAR66PL8CA7YKDZ1CAUJFXZVCA2EETF6CAPWB4LDCAAOLA1ACAQNVTQMCA5KXN63CANLIRT8CAN47BUFCASF89ETCA3D6NMCCAWMD2NYCA9T0QI5CALN8Y3UCAIZO1T9CAF3IFH5.jpg"/>
          <p:cNvPicPr>
            <a:picLocks noChangeAspect="1"/>
          </p:cNvPicPr>
          <p:nvPr/>
        </p:nvPicPr>
        <p:blipFill>
          <a:blip r:embed="rId13" cstate="print"/>
          <a:stretch>
            <a:fillRect/>
          </a:stretch>
        </p:blipFill>
        <p:spPr>
          <a:xfrm>
            <a:off x="5257800" y="4267200"/>
            <a:ext cx="632460" cy="944880"/>
          </a:xfrm>
          <a:prstGeom prst="rect">
            <a:avLst/>
          </a:prstGeom>
        </p:spPr>
      </p:pic>
      <p:pic>
        <p:nvPicPr>
          <p:cNvPr id="16" name="Picture 15" descr="nooyi.jpg"/>
          <p:cNvPicPr>
            <a:picLocks noChangeAspect="1"/>
          </p:cNvPicPr>
          <p:nvPr/>
        </p:nvPicPr>
        <p:blipFill>
          <a:blip r:embed="rId14" cstate="print"/>
          <a:stretch>
            <a:fillRect/>
          </a:stretch>
        </p:blipFill>
        <p:spPr>
          <a:xfrm>
            <a:off x="457200" y="152400"/>
            <a:ext cx="1066800" cy="1066800"/>
          </a:xfrm>
          <a:prstGeom prst="rect">
            <a:avLst/>
          </a:prstGeom>
        </p:spPr>
      </p:pic>
      <p:pic>
        <p:nvPicPr>
          <p:cNvPr id="17" name="Picture 16" descr="angelika-278x300.jpg"/>
          <p:cNvPicPr>
            <a:picLocks noChangeAspect="1"/>
          </p:cNvPicPr>
          <p:nvPr/>
        </p:nvPicPr>
        <p:blipFill>
          <a:blip r:embed="rId15" cstate="print"/>
          <a:stretch>
            <a:fillRect/>
          </a:stretch>
        </p:blipFill>
        <p:spPr>
          <a:xfrm>
            <a:off x="609600" y="3429000"/>
            <a:ext cx="1143000" cy="1143000"/>
          </a:xfrm>
          <a:prstGeom prst="rect">
            <a:avLst/>
          </a:prstGeom>
        </p:spPr>
      </p:pic>
      <p:pic>
        <p:nvPicPr>
          <p:cNvPr id="18" name="Picture 17" descr="VinodKhosla.jpg"/>
          <p:cNvPicPr>
            <a:picLocks noChangeAspect="1"/>
          </p:cNvPicPr>
          <p:nvPr/>
        </p:nvPicPr>
        <p:blipFill>
          <a:blip r:embed="rId16" cstate="print"/>
          <a:stretch>
            <a:fillRect/>
          </a:stretch>
        </p:blipFill>
        <p:spPr>
          <a:xfrm>
            <a:off x="6781800" y="2057400"/>
            <a:ext cx="1371600" cy="1828800"/>
          </a:xfrm>
          <a:prstGeom prst="rect">
            <a:avLst/>
          </a:prstGeom>
        </p:spPr>
      </p:pic>
      <p:pic>
        <p:nvPicPr>
          <p:cNvPr id="21" name="Picture 20" descr="photo_anousheh.jpg"/>
          <p:cNvPicPr>
            <a:picLocks noChangeAspect="1"/>
          </p:cNvPicPr>
          <p:nvPr/>
        </p:nvPicPr>
        <p:blipFill>
          <a:blip r:embed="rId17" cstate="print"/>
          <a:stretch>
            <a:fillRect/>
          </a:stretch>
        </p:blipFill>
        <p:spPr>
          <a:xfrm>
            <a:off x="6324600" y="228600"/>
            <a:ext cx="1295400" cy="1950720"/>
          </a:xfrm>
          <a:prstGeom prst="rect">
            <a:avLst/>
          </a:prstGeom>
        </p:spPr>
      </p:pic>
      <p:pic>
        <p:nvPicPr>
          <p:cNvPr id="22" name="Picture 21" descr="omid.jpg"/>
          <p:cNvPicPr>
            <a:picLocks noChangeAspect="1"/>
          </p:cNvPicPr>
          <p:nvPr/>
        </p:nvPicPr>
        <p:blipFill>
          <a:blip r:embed="rId18" cstate="print"/>
          <a:stretch>
            <a:fillRect/>
          </a:stretch>
        </p:blipFill>
        <p:spPr>
          <a:xfrm>
            <a:off x="2667000" y="4267200"/>
            <a:ext cx="1219200" cy="838200"/>
          </a:xfrm>
          <a:prstGeom prst="rect">
            <a:avLst/>
          </a:prstGeom>
        </p:spPr>
      </p:pic>
      <p:pic>
        <p:nvPicPr>
          <p:cNvPr id="23" name="Picture 22" descr="jeffrey.bmp"/>
          <p:cNvPicPr>
            <a:picLocks noChangeAspect="1"/>
          </p:cNvPicPr>
          <p:nvPr/>
        </p:nvPicPr>
        <p:blipFill>
          <a:blip r:embed="rId19" cstate="print"/>
          <a:stretch>
            <a:fillRect/>
          </a:stretch>
        </p:blipFill>
        <p:spPr>
          <a:xfrm>
            <a:off x="4419600" y="5257800"/>
            <a:ext cx="1447800" cy="1143000"/>
          </a:xfrm>
          <a:prstGeom prst="rect">
            <a:avLst/>
          </a:prstGeom>
        </p:spPr>
      </p:pic>
      <p:pic>
        <p:nvPicPr>
          <p:cNvPr id="25" name="Picture 24" descr="SGOUCA6EE5AJCANU2J9WCACO55SWCAI76SFQCAEZ75C1CA6MLWELCA8SYYAECA9JXI01CAU65ARMCAS5IZS6CAVDEA7BCATKBVCYCA9SSCPVCA3ELF82CAVWH9VECA8HNQ7LCA3LSWCPCACRIYR7.jpg"/>
          <p:cNvPicPr>
            <a:picLocks noChangeAspect="1"/>
          </p:cNvPicPr>
          <p:nvPr/>
        </p:nvPicPr>
        <p:blipFill>
          <a:blip r:embed="rId20" cstate="print"/>
          <a:stretch>
            <a:fillRect/>
          </a:stretch>
        </p:blipFill>
        <p:spPr>
          <a:xfrm>
            <a:off x="3200400" y="1905000"/>
            <a:ext cx="1600200" cy="1447800"/>
          </a:xfrm>
          <a:prstGeom prst="rect">
            <a:avLst/>
          </a:prstGeom>
        </p:spPr>
      </p:pic>
      <p:pic>
        <p:nvPicPr>
          <p:cNvPr id="27" name="Picture 26" descr="H945CANXJK99CAH8N134CAT6FDGSCAI3V8H4CAIWMIA5CAHDC3VLCAV86U03CAF0MNL5CAHNSWN6CA4IET53CAC2VX6CCAM0HFOJCAJMQ7VOCA66IY0KCAVO2C9XCAJ6I779CAP8QCT0CAD5IMI4.jpg"/>
          <p:cNvPicPr>
            <a:picLocks noChangeAspect="1"/>
          </p:cNvPicPr>
          <p:nvPr/>
        </p:nvPicPr>
        <p:blipFill>
          <a:blip r:embed="rId21" cstate="print"/>
          <a:stretch>
            <a:fillRect/>
          </a:stretch>
        </p:blipFill>
        <p:spPr>
          <a:xfrm>
            <a:off x="2362200" y="5410200"/>
            <a:ext cx="731520" cy="899160"/>
          </a:xfrm>
          <a:prstGeom prst="rect">
            <a:avLst/>
          </a:prstGeom>
        </p:spPr>
      </p:pic>
      <p:pic>
        <p:nvPicPr>
          <p:cNvPr id="28" name="Picture 27" descr="99JBCANN0NX2CAZC1XAQCAGHR2INCA1UNFB5CA1AOS7QCAEL6MF3CA4L9I16CAJOIA7HCAVMIKJ7CAU03ZK4CA3NO5FZCA8FBJEUCAACCMX2CAIVBWULCA55S9PKCAZ66PIJCAXS0UYPCATXKX8N.jpg"/>
          <p:cNvPicPr>
            <a:picLocks noChangeAspect="1"/>
          </p:cNvPicPr>
          <p:nvPr/>
        </p:nvPicPr>
        <p:blipFill>
          <a:blip r:embed="rId22" cstate="print"/>
          <a:stretch>
            <a:fillRect/>
          </a:stretch>
        </p:blipFill>
        <p:spPr>
          <a:xfrm>
            <a:off x="6019800" y="3200400"/>
            <a:ext cx="1066800" cy="914400"/>
          </a:xfrm>
          <a:prstGeom prst="rect">
            <a:avLst/>
          </a:prstGeom>
        </p:spPr>
      </p:pic>
      <p:pic>
        <p:nvPicPr>
          <p:cNvPr id="29" name="Picture 28" descr="is.jpg"/>
          <p:cNvPicPr>
            <a:picLocks noChangeAspect="1"/>
          </p:cNvPicPr>
          <p:nvPr/>
        </p:nvPicPr>
        <p:blipFill>
          <a:blip r:embed="rId23" cstate="print"/>
          <a:stretch>
            <a:fillRect/>
          </a:stretch>
        </p:blipFill>
        <p:spPr>
          <a:xfrm>
            <a:off x="381000" y="4343400"/>
            <a:ext cx="668426" cy="1006572"/>
          </a:xfrm>
          <a:prstGeom prst="rect">
            <a:avLst/>
          </a:prstGeom>
        </p:spPr>
      </p:pic>
      <p:pic>
        <p:nvPicPr>
          <p:cNvPr id="30" name="Picture 29" descr="fulop%20small.jpg"/>
          <p:cNvPicPr>
            <a:picLocks noChangeAspect="1"/>
          </p:cNvPicPr>
          <p:nvPr/>
        </p:nvPicPr>
        <p:blipFill>
          <a:blip r:embed="rId24" cstate="print"/>
          <a:stretch>
            <a:fillRect/>
          </a:stretch>
        </p:blipFill>
        <p:spPr>
          <a:xfrm>
            <a:off x="8153400" y="1600200"/>
            <a:ext cx="762000" cy="1228725"/>
          </a:xfrm>
          <a:prstGeom prst="rect">
            <a:avLst/>
          </a:prstGeom>
        </p:spPr>
      </p:pic>
      <p:pic>
        <p:nvPicPr>
          <p:cNvPr id="31" name="Picture 30" descr="EE4JCAC8QX1FCAF4F3FICA274ST1CA2BKGVACAPU77EJCAFFG4XVCADMTTKLCAPTPO43CAUXCTKTCAR7BDNFCA294TU3CA3Q2ZD4CAVCO750CA68173XCAREYTF6CA0YIGSHCA9ALZ6RCALWLYJH.jpg"/>
          <p:cNvPicPr>
            <a:picLocks noChangeAspect="1"/>
          </p:cNvPicPr>
          <p:nvPr/>
        </p:nvPicPr>
        <p:blipFill>
          <a:blip r:embed="rId25" cstate="print"/>
          <a:stretch>
            <a:fillRect/>
          </a:stretch>
        </p:blipFill>
        <p:spPr>
          <a:xfrm flipH="1">
            <a:off x="6019800" y="3962400"/>
            <a:ext cx="1066800" cy="1303020"/>
          </a:xfrm>
          <a:prstGeom prst="rect">
            <a:avLst/>
          </a:prstGeom>
        </p:spPr>
      </p:pic>
      <p:pic>
        <p:nvPicPr>
          <p:cNvPr id="32" name="Picture 31" descr="BD9ICAWS4EIBCA3WEY70CA6X83RVCAPHTD1VCA4WBRZPCALTLGEXCA3HF62UCABDUVL0CATOZ11RCAXRUHG1CA58T8RQCAFB4M6NCAITA55JCAEC507ICA2TFULBCAZI52VJCA4NC0AKCA2PDEJJ.jpg"/>
          <p:cNvPicPr>
            <a:picLocks noChangeAspect="1"/>
          </p:cNvPicPr>
          <p:nvPr/>
        </p:nvPicPr>
        <p:blipFill>
          <a:blip r:embed="rId26" cstate="print"/>
          <a:stretch>
            <a:fillRect/>
          </a:stretch>
        </p:blipFill>
        <p:spPr>
          <a:xfrm>
            <a:off x="5105400" y="3124200"/>
            <a:ext cx="853440" cy="944880"/>
          </a:xfrm>
          <a:prstGeom prst="rect">
            <a:avLst/>
          </a:prstGeom>
        </p:spPr>
      </p:pic>
      <p:pic>
        <p:nvPicPr>
          <p:cNvPr id="33" name="Picture 32" descr="carmen-castillo-2007.jpg"/>
          <p:cNvPicPr>
            <a:picLocks noChangeAspect="1"/>
          </p:cNvPicPr>
          <p:nvPr/>
        </p:nvPicPr>
        <p:blipFill>
          <a:blip r:embed="rId27" cstate="print"/>
          <a:stretch>
            <a:fillRect/>
          </a:stretch>
        </p:blipFill>
        <p:spPr>
          <a:xfrm>
            <a:off x="2743200" y="3048000"/>
            <a:ext cx="1295400" cy="1295400"/>
          </a:xfrm>
          <a:prstGeom prst="rect">
            <a:avLst/>
          </a:prstGeom>
        </p:spPr>
      </p:pic>
      <p:pic>
        <p:nvPicPr>
          <p:cNvPr id="34" name="Picture 33" descr="adefuye_001.jpg"/>
          <p:cNvPicPr>
            <a:picLocks noChangeAspect="1"/>
          </p:cNvPicPr>
          <p:nvPr/>
        </p:nvPicPr>
        <p:blipFill>
          <a:blip r:embed="rId28" cstate="print"/>
          <a:stretch>
            <a:fillRect/>
          </a:stretch>
        </p:blipFill>
        <p:spPr>
          <a:xfrm>
            <a:off x="685800" y="2438400"/>
            <a:ext cx="990600" cy="838200"/>
          </a:xfrm>
          <a:prstGeom prst="rect">
            <a:avLst/>
          </a:prstGeom>
        </p:spPr>
      </p:pic>
      <p:pic>
        <p:nvPicPr>
          <p:cNvPr id="35" name="Picture 34" descr="charlieton.jpg"/>
          <p:cNvPicPr>
            <a:picLocks noChangeAspect="1"/>
          </p:cNvPicPr>
          <p:nvPr/>
        </p:nvPicPr>
        <p:blipFill>
          <a:blip r:embed="rId29" cstate="print"/>
          <a:stretch>
            <a:fillRect/>
          </a:stretch>
        </p:blipFill>
        <p:spPr>
          <a:xfrm>
            <a:off x="8161020" y="3124200"/>
            <a:ext cx="982980" cy="1348740"/>
          </a:xfrm>
          <a:prstGeom prst="rect">
            <a:avLst/>
          </a:prstGeom>
        </p:spPr>
      </p:pic>
      <p:pic>
        <p:nvPicPr>
          <p:cNvPr id="36" name="Picture 35" descr="Deshpande.jpg"/>
          <p:cNvPicPr>
            <a:picLocks noChangeAspect="1"/>
          </p:cNvPicPr>
          <p:nvPr/>
        </p:nvPicPr>
        <p:blipFill>
          <a:blip r:embed="rId30" cstate="print"/>
          <a:stretch>
            <a:fillRect/>
          </a:stretch>
        </p:blipFill>
        <p:spPr>
          <a:xfrm>
            <a:off x="1752601" y="3200400"/>
            <a:ext cx="990600" cy="1247775"/>
          </a:xfrm>
          <a:prstGeom prst="rect">
            <a:avLst/>
          </a:prstGeom>
        </p:spPr>
      </p:pic>
      <p:pic>
        <p:nvPicPr>
          <p:cNvPr id="37" name="Picture 36" descr="20090806_genobahena_190x190.jpg"/>
          <p:cNvPicPr>
            <a:picLocks noChangeAspect="1"/>
          </p:cNvPicPr>
          <p:nvPr/>
        </p:nvPicPr>
        <p:blipFill>
          <a:blip r:embed="rId31" cstate="print"/>
          <a:stretch>
            <a:fillRect/>
          </a:stretch>
        </p:blipFill>
        <p:spPr>
          <a:xfrm>
            <a:off x="3886200" y="3276600"/>
            <a:ext cx="1295400" cy="1447800"/>
          </a:xfrm>
          <a:prstGeom prst="rect">
            <a:avLst/>
          </a:prstGeom>
        </p:spPr>
      </p:pic>
      <p:pic>
        <p:nvPicPr>
          <p:cNvPr id="38" name="Picture 37" descr="carnegie.jpg"/>
          <p:cNvPicPr>
            <a:picLocks noChangeAspect="1"/>
          </p:cNvPicPr>
          <p:nvPr/>
        </p:nvPicPr>
        <p:blipFill>
          <a:blip r:embed="rId32" cstate="print"/>
          <a:stretch>
            <a:fillRect/>
          </a:stretch>
        </p:blipFill>
        <p:spPr>
          <a:xfrm>
            <a:off x="6019800" y="5334000"/>
            <a:ext cx="1219200" cy="1066800"/>
          </a:xfrm>
          <a:prstGeom prst="rect">
            <a:avLst/>
          </a:prstGeom>
        </p:spPr>
      </p:pic>
      <p:pic>
        <p:nvPicPr>
          <p:cNvPr id="82950" name="Picture 6" descr="https://encrypted-tbn3.google.com/images?q=tbn:ANd9GcT4nNlraUg3PPVLY44fQqHLvNBTOUsbIExPEfQeXb3zraN_QZNVFg"/>
          <p:cNvPicPr>
            <a:picLocks noChangeAspect="1" noChangeArrowheads="1"/>
          </p:cNvPicPr>
          <p:nvPr/>
        </p:nvPicPr>
        <p:blipFill>
          <a:blip r:embed="rId33" cstate="print"/>
          <a:srcRect/>
          <a:stretch>
            <a:fillRect/>
          </a:stretch>
        </p:blipFill>
        <p:spPr bwMode="auto">
          <a:xfrm>
            <a:off x="4648203" y="152403"/>
            <a:ext cx="1585913" cy="1585913"/>
          </a:xfrm>
          <a:prstGeom prst="rect">
            <a:avLst/>
          </a:prstGeom>
          <a:noFill/>
        </p:spPr>
      </p:pic>
      <p:pic>
        <p:nvPicPr>
          <p:cNvPr id="82952" name="Picture 8" descr="https://encrypted-tbn3.google.com/images?q=tbn:ANd9GcTCo466cP3L7zNgArxoAXd5UPOrDoRz6oQzDcRpbb6MD_9AVnPB9g"/>
          <p:cNvPicPr>
            <a:picLocks noChangeAspect="1" noChangeArrowheads="1"/>
          </p:cNvPicPr>
          <p:nvPr/>
        </p:nvPicPr>
        <p:blipFill>
          <a:blip r:embed="rId34" cstate="print"/>
          <a:srcRect l="44731"/>
          <a:stretch>
            <a:fillRect/>
          </a:stretch>
        </p:blipFill>
        <p:spPr bwMode="auto">
          <a:xfrm>
            <a:off x="1828800" y="1600200"/>
            <a:ext cx="1424697" cy="1663065"/>
          </a:xfrm>
          <a:prstGeom prst="rect">
            <a:avLst/>
          </a:prstGeom>
          <a:noFill/>
        </p:spPr>
      </p:pic>
      <p:pic>
        <p:nvPicPr>
          <p:cNvPr id="82954" name="Picture 10" descr="https://encrypted-tbn2.google.com/images?q=tbn:ANd9GcRfn1SsDay27otBc6RXmgU9AFfqkldTR_oCqFLTV6oWr-VHieX2Jg"/>
          <p:cNvPicPr>
            <a:picLocks noChangeAspect="1" noChangeArrowheads="1"/>
          </p:cNvPicPr>
          <p:nvPr/>
        </p:nvPicPr>
        <p:blipFill>
          <a:blip r:embed="rId35" cstate="print"/>
          <a:srcRect/>
          <a:stretch>
            <a:fillRect/>
          </a:stretch>
        </p:blipFill>
        <p:spPr bwMode="auto">
          <a:xfrm>
            <a:off x="3276600" y="5029200"/>
            <a:ext cx="1107091" cy="1438656"/>
          </a:xfrm>
          <a:prstGeom prst="rect">
            <a:avLst/>
          </a:prstGeom>
          <a:noFill/>
        </p:spPr>
      </p:pic>
      <p:pic>
        <p:nvPicPr>
          <p:cNvPr id="82956" name="Picture 12" descr="http://www.rockfishgraphix.com/pdfs/TimesDispatch_HispanicBusiness-2.jpg"/>
          <p:cNvPicPr>
            <a:picLocks noChangeAspect="1" noChangeArrowheads="1"/>
          </p:cNvPicPr>
          <p:nvPr/>
        </p:nvPicPr>
        <p:blipFill>
          <a:blip r:embed="rId36" cstate="print"/>
          <a:srcRect/>
          <a:stretch>
            <a:fillRect/>
          </a:stretch>
        </p:blipFill>
        <p:spPr bwMode="auto">
          <a:xfrm>
            <a:off x="304800" y="5334000"/>
            <a:ext cx="1911350" cy="116865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838200"/>
            <a:ext cx="9144000" cy="5257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smtClean="0">
              <a:solidFill>
                <a:schemeClr val="tx1"/>
              </a:solidFill>
            </a:endParaRPr>
          </a:p>
          <a:p>
            <a:pPr algn="ctr"/>
            <a:r>
              <a:rPr lang="en-US" sz="5400" dirty="0" smtClean="0">
                <a:solidFill>
                  <a:schemeClr val="tx1"/>
                </a:solidFill>
              </a:rPr>
              <a:t>“To immigrate is an entrepreneurial act”</a:t>
            </a:r>
          </a:p>
          <a:p>
            <a:pPr algn="ctr"/>
            <a:endParaRPr lang="en-US" sz="2800" dirty="0" smtClean="0">
              <a:solidFill>
                <a:schemeClr val="tx1"/>
              </a:solidFill>
            </a:endParaRPr>
          </a:p>
          <a:p>
            <a:pPr algn="ctr"/>
            <a:r>
              <a:rPr lang="en-US" sz="2800" dirty="0" smtClean="0">
                <a:solidFill>
                  <a:schemeClr val="tx1"/>
                </a:solidFill>
              </a:rPr>
              <a:t>	--Ed Roberts, Founder </a:t>
            </a:r>
          </a:p>
          <a:p>
            <a:pPr algn="ctr"/>
            <a:r>
              <a:rPr lang="en-US" sz="2800" dirty="0" smtClean="0">
                <a:solidFill>
                  <a:schemeClr val="tx1"/>
                </a:solidFill>
              </a:rPr>
              <a:t>	    MIT Entrepreneurship  Center</a:t>
            </a:r>
          </a:p>
          <a:p>
            <a:pPr algn="ctr"/>
            <a:endParaRPr lang="en-US" sz="5400" dirty="0" smtClean="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7772400" cy="1828800"/>
          </a:xfrm>
        </p:spPr>
        <p:txBody>
          <a:bodyPr>
            <a:normAutofit/>
          </a:bodyPr>
          <a:lstStyle/>
          <a:p>
            <a:pPr algn="ctr"/>
            <a:r>
              <a:rPr lang="en-US" sz="3600" dirty="0" smtClean="0">
                <a:solidFill>
                  <a:schemeClr val="tx1"/>
                </a:solidFill>
              </a:rPr>
              <a:t>Missouri Immigrant Entrepreneurs &amp; Consumers:  The Facts</a:t>
            </a:r>
            <a:endParaRPr lang="en-US" sz="3600" dirty="0">
              <a:solidFill>
                <a:schemeClr val="tx1"/>
              </a:solidFill>
            </a:endParaRPr>
          </a:p>
        </p:txBody>
      </p:sp>
      <p:sp>
        <p:nvSpPr>
          <p:cNvPr id="2" name="Text Placeholder 1"/>
          <p:cNvSpPr>
            <a:spLocks noGrp="1"/>
          </p:cNvSpPr>
          <p:nvPr>
            <p:ph type="body" idx="1"/>
          </p:nvPr>
        </p:nvSpPr>
        <p:spPr>
          <a:xfrm>
            <a:off x="762000" y="2286000"/>
            <a:ext cx="7696200" cy="3962400"/>
          </a:xfrm>
        </p:spPr>
        <p:txBody>
          <a:bodyPr>
            <a:noAutofit/>
          </a:bodyPr>
          <a:lstStyle/>
          <a:p>
            <a:pPr algn="l">
              <a:buFont typeface="Arial" charset="0"/>
              <a:buChar char="•"/>
            </a:pPr>
            <a:r>
              <a:rPr lang="en-US" sz="2800" b="0" cap="none" spc="0" dirty="0" smtClean="0">
                <a:solidFill>
                  <a:schemeClr val="tx1">
                    <a:lumMod val="75000"/>
                    <a:lumOff val="25000"/>
                  </a:schemeClr>
                </a:solidFill>
                <a:latin typeface="Corbel" pitchFamily="34" charset="0"/>
              </a:rPr>
              <a:t>*9,800 Asian owned businesses had sales of $3.7 billion, and employed 25,300 people</a:t>
            </a:r>
          </a:p>
          <a:p>
            <a:pPr algn="l">
              <a:buFont typeface="Arial" charset="0"/>
              <a:buChar char="•"/>
            </a:pPr>
            <a:endParaRPr lang="en-US" sz="1000" b="0" cap="none" spc="0" dirty="0" smtClean="0">
              <a:solidFill>
                <a:schemeClr val="tx1">
                  <a:lumMod val="75000"/>
                  <a:lumOff val="25000"/>
                </a:schemeClr>
              </a:solidFill>
              <a:latin typeface="Corbel" pitchFamily="34" charset="0"/>
            </a:endParaRPr>
          </a:p>
          <a:p>
            <a:pPr algn="l">
              <a:buFont typeface="Arial" charset="0"/>
              <a:buChar char="•"/>
            </a:pPr>
            <a:r>
              <a:rPr lang="en-US" sz="2800" b="0" cap="none" spc="0" dirty="0" smtClean="0">
                <a:solidFill>
                  <a:schemeClr val="tx1">
                    <a:lumMod val="75000"/>
                    <a:lumOff val="25000"/>
                  </a:schemeClr>
                </a:solidFill>
                <a:latin typeface="Corbel" pitchFamily="34" charset="0"/>
              </a:rPr>
              <a:t>*6,200 Latino owned businesses had sales of $1.4 billion and employed 9,500 people</a:t>
            </a:r>
          </a:p>
          <a:p>
            <a:pPr algn="l">
              <a:buFont typeface="Arial" pitchFamily="34" charset="0"/>
              <a:buChar char="•"/>
            </a:pPr>
            <a:endParaRPr lang="en-US" sz="1000" b="0" cap="none" spc="0" dirty="0" smtClean="0">
              <a:solidFill>
                <a:schemeClr val="tx1">
                  <a:lumMod val="75000"/>
                  <a:lumOff val="25000"/>
                </a:schemeClr>
              </a:solidFill>
              <a:latin typeface="Corbel" pitchFamily="34" charset="0"/>
            </a:endParaRPr>
          </a:p>
          <a:p>
            <a:pPr algn="l">
              <a:buFont typeface="Arial" pitchFamily="34" charset="0"/>
              <a:buChar char="•"/>
            </a:pPr>
            <a:r>
              <a:rPr lang="en-US" sz="2800" b="0" cap="none" spc="0" dirty="0" smtClean="0">
                <a:solidFill>
                  <a:schemeClr val="tx1">
                    <a:lumMod val="75000"/>
                    <a:lumOff val="25000"/>
                  </a:schemeClr>
                </a:solidFill>
                <a:latin typeface="Corbel" pitchFamily="34" charset="0"/>
              </a:rPr>
              <a:t>*  Annual Purchasing power of Missouri’s Latino &amp; Asian population totaled $10.0 billion (increasing </a:t>
            </a:r>
            <a:r>
              <a:rPr lang="en-US" sz="2800" dirty="0" smtClean="0">
                <a:solidFill>
                  <a:schemeClr val="tx1">
                    <a:lumMod val="75000"/>
                    <a:lumOff val="25000"/>
                  </a:schemeClr>
                </a:solidFill>
                <a:latin typeface="Corbel" pitchFamily="34" charset="0"/>
              </a:rPr>
              <a:t>600</a:t>
            </a:r>
            <a:r>
              <a:rPr lang="en-US" sz="2800" b="0" cap="none" spc="0" dirty="0" smtClean="0">
                <a:solidFill>
                  <a:schemeClr val="tx1">
                    <a:lumMod val="75000"/>
                    <a:lumOff val="25000"/>
                  </a:schemeClr>
                </a:solidFill>
                <a:latin typeface="Corbel" pitchFamily="34" charset="0"/>
              </a:rPr>
              <a:t>% since 1990)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bwMode="auto">
          <a:xfrm>
            <a:off x="0" y="228798"/>
            <a:ext cx="8461375" cy="61555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ea typeface="Times New Roman" pitchFamily="18" charset="0"/>
              </a:rPr>
              <a:t>Foreign Students in </a:t>
            </a:r>
            <a:r>
              <a:rPr lang="en-US" sz="2000" dirty="0" smtClean="0">
                <a:solidFill>
                  <a:srgbClr val="000000"/>
                </a:solidFill>
                <a:effectLst/>
                <a:latin typeface="Arial" pitchFamily="34" charset="0"/>
                <a:ea typeface="Times New Roman" pitchFamily="18" charset="0"/>
              </a:rPr>
              <a:t>Missouri</a:t>
            </a:r>
            <a:br>
              <a:rPr lang="en-US" sz="2000" dirty="0" smtClean="0">
                <a:solidFill>
                  <a:srgbClr val="000000"/>
                </a:solidFill>
                <a:effectLst/>
                <a:latin typeface="Arial" pitchFamily="34" charset="0"/>
                <a:ea typeface="Times New Roman" pitchFamily="18" charset="0"/>
              </a:rPr>
            </a:br>
            <a:r>
              <a:rPr lang="en-US" sz="2000" b="1" dirty="0" smtClean="0">
                <a:solidFill>
                  <a:srgbClr val="000000"/>
                </a:solidFill>
                <a:latin typeface="Arial" pitchFamily="34" charset="0"/>
                <a:ea typeface="Times New Roman" pitchFamily="18" charset="0"/>
              </a:rPr>
              <a:t>National </a:t>
            </a:r>
            <a:r>
              <a:rPr kumimoji="0" lang="en-US" sz="2000" b="1" i="0" u="none" strike="noStrike" cap="none" normalizeH="0" baseline="0" dirty="0" smtClean="0">
                <a:ln>
                  <a:noFill/>
                </a:ln>
                <a:solidFill>
                  <a:srgbClr val="000000"/>
                </a:solidFill>
                <a:effectLst/>
                <a:latin typeface="Arial" pitchFamily="34" charset="0"/>
                <a:ea typeface="Times New Roman" pitchFamily="18" charset="0"/>
              </a:rPr>
              <a:t>Rank and Economic Impact</a:t>
            </a:r>
          </a:p>
        </p:txBody>
      </p:sp>
      <p:graphicFrame>
        <p:nvGraphicFramePr>
          <p:cNvPr id="4" name="Table 3"/>
          <p:cNvGraphicFramePr>
            <a:graphicFrameLocks noGrp="1"/>
          </p:cNvGraphicFramePr>
          <p:nvPr/>
        </p:nvGraphicFramePr>
        <p:xfrm>
          <a:off x="1524000" y="1295400"/>
          <a:ext cx="6400800" cy="2003103"/>
        </p:xfrm>
        <a:graphic>
          <a:graphicData uri="http://schemas.openxmlformats.org/drawingml/2006/table">
            <a:tbl>
              <a:tblPr/>
              <a:tblGrid>
                <a:gridCol w="4353296"/>
                <a:gridCol w="1067790"/>
                <a:gridCol w="979714"/>
              </a:tblGrid>
              <a:tr h="332344">
                <a:tc>
                  <a:txBody>
                    <a:bodyPr/>
                    <a:lstStyle/>
                    <a:p>
                      <a:pPr marL="0" marR="0">
                        <a:lnSpc>
                          <a:spcPct val="115000"/>
                        </a:lnSpc>
                        <a:spcBef>
                          <a:spcPts val="0"/>
                        </a:spcBef>
                        <a:spcAft>
                          <a:spcPts val="0"/>
                        </a:spcAft>
                      </a:pPr>
                      <a:endParaRPr lang="en-US" sz="1000" b="1" dirty="0">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Calibri"/>
                          <a:ea typeface="Calibri"/>
                          <a:cs typeface="Times New Roman"/>
                        </a:rPr>
                        <a:t>Rank in US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Calibri"/>
                          <a:ea typeface="Calibri"/>
                          <a:cs typeface="Times New Roman"/>
                        </a:rPr>
                        <a:t>Total</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5038">
                <a:tc>
                  <a:txBody>
                    <a:bodyPr/>
                    <a:lstStyle/>
                    <a:p>
                      <a:pPr marL="0" marR="0">
                        <a:lnSpc>
                          <a:spcPct val="115000"/>
                        </a:lnSpc>
                        <a:spcBef>
                          <a:spcPts val="0"/>
                        </a:spcBef>
                        <a:spcAft>
                          <a:spcPts val="0"/>
                        </a:spcAft>
                      </a:pPr>
                      <a:r>
                        <a:rPr lang="en-US" sz="1600" b="1" cap="all" dirty="0">
                          <a:latin typeface="Calibri"/>
                          <a:ea typeface="Times New Roman"/>
                        </a:rPr>
                        <a:t>Foreign Students in </a:t>
                      </a:r>
                      <a:r>
                        <a:rPr lang="en-US" sz="1600" b="1" cap="all" dirty="0" smtClean="0">
                          <a:latin typeface="Calibri"/>
                          <a:ea typeface="Times New Roman"/>
                        </a:rPr>
                        <a:t>Missouri</a:t>
                      </a:r>
                      <a:endParaRPr lang="en-US" sz="1600" b="1" dirty="0">
                        <a:latin typeface="Calibri"/>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#12</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17,279 </a:t>
                      </a:r>
                      <a:endParaRPr lang="en-US" sz="1600" b="1" dirty="0" smtClean="0">
                        <a:latin typeface="Calibri"/>
                        <a:ea typeface="Calibri"/>
                        <a:cs typeface="Times New Roman"/>
                      </a:endParaRPr>
                    </a:p>
                    <a:p>
                      <a:pPr marL="0" marR="0" algn="ctr">
                        <a:lnSpc>
                          <a:spcPct val="115000"/>
                        </a:lnSpc>
                        <a:spcBef>
                          <a:spcPts val="0"/>
                        </a:spcBef>
                        <a:spcAft>
                          <a:spcPts val="1000"/>
                        </a:spcAft>
                      </a:pPr>
                      <a:r>
                        <a:rPr lang="en-US" sz="1200" b="0" dirty="0" smtClean="0">
                          <a:latin typeface="Calibri"/>
                          <a:ea typeface="Calibri"/>
                          <a:cs typeface="Times New Roman"/>
                        </a:rPr>
                        <a:t>70% increase over 5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017">
                <a:tc>
                  <a:txBody>
                    <a:bodyPr/>
                    <a:lstStyle/>
                    <a:p>
                      <a:pPr marL="0" marR="0">
                        <a:lnSpc>
                          <a:spcPct val="115000"/>
                        </a:lnSpc>
                        <a:spcBef>
                          <a:spcPts val="0"/>
                        </a:spcBef>
                        <a:spcAft>
                          <a:spcPts val="0"/>
                        </a:spcAft>
                      </a:pPr>
                      <a:r>
                        <a:rPr lang="en-US" sz="1600" b="1" cap="all" dirty="0" smtClean="0">
                          <a:latin typeface="Calibri"/>
                          <a:ea typeface="Times New Roman"/>
                        </a:rPr>
                        <a:t>Estimated </a:t>
                      </a:r>
                      <a:r>
                        <a:rPr lang="en-US" sz="1600" b="1" cap="all" dirty="0">
                          <a:latin typeface="Calibri"/>
                          <a:ea typeface="Times New Roman"/>
                        </a:rPr>
                        <a:t>Foreign Students Expenditure in </a:t>
                      </a:r>
                      <a:r>
                        <a:rPr lang="en-US" sz="1600" b="1" cap="all" dirty="0" smtClean="0">
                          <a:latin typeface="Calibri"/>
                          <a:ea typeface="Times New Roman"/>
                        </a:rPr>
                        <a:t>Missouri</a:t>
                      </a:r>
                      <a:r>
                        <a:rPr lang="en-US" sz="1600" b="1" cap="all" baseline="0" dirty="0" smtClean="0">
                          <a:latin typeface="Calibri"/>
                          <a:ea typeface="Times New Roman"/>
                        </a:rPr>
                        <a:t>  </a:t>
                      </a:r>
                      <a:r>
                        <a:rPr lang="en-US" sz="1600" b="1" dirty="0" smtClean="0">
                          <a:latin typeface="Calibri"/>
                          <a:ea typeface="Calibri"/>
                          <a:cs typeface="Times New Roman"/>
                        </a:rPr>
                        <a:t>(in </a:t>
                      </a:r>
                      <a:r>
                        <a:rPr lang="en-US" sz="1600" b="1" dirty="0">
                          <a:latin typeface="Calibri"/>
                          <a:ea typeface="Calibri"/>
                          <a:cs typeface="Times New Roman"/>
                        </a:rPr>
                        <a:t>millions of dollars)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a:t>
                      </a:r>
                      <a:r>
                        <a:rPr lang="en-US" sz="1600" b="1" dirty="0" smtClean="0">
                          <a:latin typeface="Calibri"/>
                          <a:ea typeface="Calibri"/>
                          <a:cs typeface="Times New Roman"/>
                        </a:rPr>
                        <a:t>452</a:t>
                      </a:r>
                      <a:endParaRPr lang="en-US" sz="1600" b="1" dirty="0" smtClean="0">
                        <a:latin typeface="Calibri"/>
                        <a:ea typeface="Calibri"/>
                        <a:cs typeface="Times New Roman"/>
                      </a:endParaRPr>
                    </a:p>
                    <a:p>
                      <a:pPr marL="0" marR="0" algn="l">
                        <a:lnSpc>
                          <a:spcPct val="115000"/>
                        </a:lnSpc>
                        <a:spcBef>
                          <a:spcPts val="0"/>
                        </a:spcBef>
                        <a:spcAft>
                          <a:spcPts val="1000"/>
                        </a:spcAft>
                      </a:pPr>
                      <a:r>
                        <a:rPr lang="en-US" sz="1200" b="0" dirty="0" smtClean="0">
                          <a:latin typeface="Calibri"/>
                          <a:ea typeface="Calibri"/>
                          <a:cs typeface="Times New Roman"/>
                        </a:rPr>
                        <a:t>Nearly  2X</a:t>
                      </a:r>
                      <a:r>
                        <a:rPr lang="en-US" sz="1200" b="0" baseline="0" dirty="0" smtClean="0">
                          <a:latin typeface="Calibri"/>
                          <a:ea typeface="Calibri"/>
                          <a:cs typeface="Times New Roman"/>
                        </a:rPr>
                        <a:t> in 5 yr</a:t>
                      </a:r>
                      <a:endParaRPr lang="en-US" sz="1200" b="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535168" y="3352800"/>
            <a:ext cx="8382616" cy="707886"/>
          </a:xfrm>
          <a:prstGeom prst="rect">
            <a:avLst/>
          </a:prstGeom>
          <a:noFill/>
          <a:ln w="9525">
            <a:solidFill>
              <a:schemeClr val="tx1"/>
            </a:solidFill>
          </a:ln>
        </p:spPr>
        <p:txBody>
          <a:bodyPr wrap="none" rtlCol="0">
            <a:spAutoFit/>
          </a:bodyPr>
          <a:lstStyle/>
          <a:p>
            <a:r>
              <a:rPr lang="en-US" sz="2000" dirty="0" smtClean="0">
                <a:latin typeface="Arial" pitchFamily="34" charset="0"/>
                <a:cs typeface="Arial" pitchFamily="34" charset="0"/>
              </a:rPr>
              <a:t>Percent of Foreign Student’s in STEM Fields of Study:  </a:t>
            </a:r>
            <a:r>
              <a:rPr lang="en-US" sz="2000" b="1" dirty="0" smtClean="0">
                <a:latin typeface="Arial" pitchFamily="34" charset="0"/>
                <a:cs typeface="Arial" pitchFamily="34" charset="0"/>
              </a:rPr>
              <a:t>35%</a:t>
            </a:r>
          </a:p>
          <a:p>
            <a:r>
              <a:rPr lang="en-US" sz="2000" dirty="0" smtClean="0">
                <a:latin typeface="Arial" pitchFamily="34" charset="0"/>
                <a:cs typeface="Arial" pitchFamily="34" charset="0"/>
              </a:rPr>
              <a:t>Percent of U.S. Undergraduate Student’s in STEM Fields of Study:  </a:t>
            </a:r>
            <a:r>
              <a:rPr lang="en-US" sz="2000" b="1" dirty="0" smtClean="0">
                <a:latin typeface="Arial" pitchFamily="34" charset="0"/>
                <a:cs typeface="Arial" pitchFamily="34" charset="0"/>
              </a:rPr>
              <a:t>14%</a:t>
            </a:r>
          </a:p>
        </p:txBody>
      </p:sp>
      <p:sp>
        <p:nvSpPr>
          <p:cNvPr id="6" name="Rectangle 3"/>
          <p:cNvSpPr>
            <a:spLocks noChangeArrowheads="1"/>
          </p:cNvSpPr>
          <p:nvPr/>
        </p:nvSpPr>
        <p:spPr bwMode="auto">
          <a:xfrm>
            <a:off x="1967401" y="4419600"/>
            <a:ext cx="5309146" cy="584775"/>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rPr>
              <a:t> </a:t>
            </a:r>
            <a:r>
              <a:rPr lang="en-US" sz="2000" b="1" dirty="0" smtClean="0">
                <a:solidFill>
                  <a:srgbClr val="000000"/>
                </a:solidFill>
                <a:latin typeface="Arial" pitchFamily="34" charset="0"/>
                <a:ea typeface="Times New Roman" pitchFamily="18" charset="0"/>
              </a:rPr>
              <a:t>Missouri Instit</a:t>
            </a:r>
            <a:r>
              <a:rPr kumimoji="0" lang="en-US" sz="2000" b="1" i="0" u="none" strike="noStrike" cap="none" normalizeH="0" baseline="0" dirty="0" smtClean="0">
                <a:ln>
                  <a:noFill/>
                </a:ln>
                <a:solidFill>
                  <a:srgbClr val="000000"/>
                </a:solidFill>
                <a:effectLst/>
                <a:latin typeface="Arial" pitchFamily="34" charset="0"/>
                <a:ea typeface="Times New Roman" pitchFamily="18" charset="0"/>
              </a:rPr>
              <a:t>utions with Foreign Students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graphicFrame>
        <p:nvGraphicFramePr>
          <p:cNvPr id="7" name="Table 6"/>
          <p:cNvGraphicFramePr>
            <a:graphicFrameLocks noGrp="1"/>
          </p:cNvGraphicFramePr>
          <p:nvPr/>
        </p:nvGraphicFramePr>
        <p:xfrm>
          <a:off x="1600200" y="4864863"/>
          <a:ext cx="6019800" cy="1892808"/>
        </p:xfrm>
        <a:graphic>
          <a:graphicData uri="http://schemas.openxmlformats.org/drawingml/2006/table">
            <a:tbl>
              <a:tblPr/>
              <a:tblGrid>
                <a:gridCol w="2989284"/>
                <a:gridCol w="1484334"/>
                <a:gridCol w="1546182"/>
              </a:tblGrid>
              <a:tr h="236083">
                <a:tc>
                  <a:txBody>
                    <a:bodyPr/>
                    <a:lstStyle/>
                    <a:p>
                      <a:pPr marL="0" marR="0" algn="ctr">
                        <a:lnSpc>
                          <a:spcPct val="115000"/>
                        </a:lnSpc>
                        <a:spcBef>
                          <a:spcPts val="0"/>
                        </a:spcBef>
                        <a:spcAft>
                          <a:spcPts val="1000"/>
                        </a:spcAft>
                      </a:pPr>
                      <a:r>
                        <a:rPr lang="en-US" sz="1800" b="1" dirty="0">
                          <a:solidFill>
                            <a:srgbClr val="000000"/>
                          </a:solidFill>
                          <a:latin typeface="Calibri"/>
                          <a:ea typeface="Calibri"/>
                          <a:cs typeface="Times New Roman"/>
                        </a:rPr>
                        <a:t>Institution</a:t>
                      </a:r>
                      <a:endParaRPr lang="en-US" sz="1800" dirty="0">
                        <a:latin typeface="Calibri"/>
                        <a:ea typeface="Calibri"/>
                        <a:cs typeface="Times New Roman"/>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a:solidFill>
                            <a:srgbClr val="000000"/>
                          </a:solidFill>
                          <a:latin typeface="Calibri"/>
                          <a:ea typeface="Calibri"/>
                          <a:cs typeface="Times New Roman"/>
                        </a:rPr>
                        <a:t>City</a:t>
                      </a:r>
                      <a:endParaRPr lang="en-US" sz="1800">
                        <a:latin typeface="Calibri"/>
                        <a:ea typeface="Calibri"/>
                        <a:cs typeface="Times New Roman"/>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kern="0">
                          <a:solidFill>
                            <a:srgbClr val="000000"/>
                          </a:solidFill>
                          <a:latin typeface="Calibri"/>
                          <a:ea typeface="Times New Roman"/>
                        </a:rPr>
                        <a:t>Total</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25">
                <a:tc>
                  <a:txBody>
                    <a:bodyPr/>
                    <a:lstStyle/>
                    <a:p>
                      <a:pPr marL="0" marR="0" algn="ctr">
                        <a:lnSpc>
                          <a:spcPct val="115000"/>
                        </a:lnSpc>
                        <a:spcBef>
                          <a:spcPts val="0"/>
                        </a:spcBef>
                        <a:spcAft>
                          <a:spcPts val="1000"/>
                        </a:spcAft>
                      </a:pPr>
                      <a:r>
                        <a:rPr lang="en-US" sz="1800" baseline="0" dirty="0" smtClean="0">
                          <a:latin typeface="Calibri"/>
                          <a:ea typeface="Calibri"/>
                          <a:cs typeface="Times New Roman"/>
                        </a:rPr>
                        <a:t>Wash University in St. Louis</a:t>
                      </a: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St.</a:t>
                      </a:r>
                      <a:r>
                        <a:rPr lang="en-US" sz="1800" baseline="0" dirty="0" smtClean="0">
                          <a:latin typeface="Calibri"/>
                          <a:ea typeface="Arial Unicode MS"/>
                          <a:cs typeface="Times New Roman"/>
                        </a:rPr>
                        <a:t> Louis</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Calibri"/>
                          <a:cs typeface="Times New Roman"/>
                        </a:rPr>
                        <a:t>2235</a:t>
                      </a: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83">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St. Louis University -Main</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St. Louis</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Calibri"/>
                          <a:cs typeface="Times New Roman"/>
                        </a:rPr>
                        <a:t>1080</a:t>
                      </a: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83">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University</a:t>
                      </a:r>
                      <a:r>
                        <a:rPr lang="en-US" sz="1800" baseline="0" dirty="0" smtClean="0">
                          <a:latin typeface="Calibri"/>
                          <a:ea typeface="Arial Unicode MS"/>
                          <a:cs typeface="Times New Roman"/>
                        </a:rPr>
                        <a:t> of Missouri</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Columbia</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Calibri"/>
                          <a:cs typeface="Times New Roman"/>
                        </a:rPr>
                        <a:t>2490</a:t>
                      </a: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83">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Missouri</a:t>
                      </a:r>
                      <a:r>
                        <a:rPr lang="en-US" sz="1800" baseline="0" dirty="0" smtClean="0">
                          <a:latin typeface="Calibri"/>
                          <a:ea typeface="Arial Unicode MS"/>
                          <a:cs typeface="Times New Roman"/>
                        </a:rPr>
                        <a:t> State University</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Arial Unicode MS"/>
                          <a:cs typeface="Times New Roman"/>
                        </a:rPr>
                        <a:t>Springfield</a:t>
                      </a: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latin typeface="Calibri"/>
                          <a:ea typeface="Calibri"/>
                          <a:cs typeface="Times New Roman"/>
                        </a:rPr>
                        <a:t>1482</a:t>
                      </a: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83">
                <a:tc>
                  <a:txBody>
                    <a:bodyPr/>
                    <a:lstStyle/>
                    <a:p>
                      <a:pPr marL="0" marR="0" algn="ctr">
                        <a:lnSpc>
                          <a:spcPct val="115000"/>
                        </a:lnSpc>
                        <a:spcBef>
                          <a:spcPts val="0"/>
                        </a:spcBef>
                        <a:spcAft>
                          <a:spcPts val="1000"/>
                        </a:spcAft>
                      </a:pP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endParaRPr lang="en-US" sz="1800" dirty="0">
                        <a:latin typeface="Calibri"/>
                        <a:ea typeface="Arial Unicode MS"/>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endParaRPr lang="en-US" sz="1800" dirty="0">
                        <a:latin typeface="Calibri"/>
                        <a:ea typeface="Calibri"/>
                        <a:cs typeface="Times New Roman"/>
                      </a:endParaRPr>
                    </a:p>
                  </a:txBody>
                  <a:tcPr marL="19050" marR="19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200" b="1" dirty="0" smtClean="0">
                <a:solidFill>
                  <a:schemeClr val="tx1"/>
                </a:solidFill>
              </a:rPr>
              <a:t>      Intl Students Who Stay =  Jobs for U.S.</a:t>
            </a:r>
            <a:endParaRPr lang="en-US" sz="3200" b="1" dirty="0">
              <a:solidFill>
                <a:schemeClr val="tx1"/>
              </a:solidFill>
            </a:endParaRPr>
          </a:p>
        </p:txBody>
      </p:sp>
      <p:sp>
        <p:nvSpPr>
          <p:cNvPr id="3" name="TextBox 2"/>
          <p:cNvSpPr txBox="1"/>
          <p:nvPr/>
        </p:nvSpPr>
        <p:spPr>
          <a:xfrm>
            <a:off x="381000" y="1219200"/>
            <a:ext cx="8763000" cy="5016758"/>
          </a:xfrm>
          <a:prstGeom prst="rect">
            <a:avLst/>
          </a:prstGeom>
          <a:noFill/>
        </p:spPr>
        <p:txBody>
          <a:bodyPr wrap="square" rtlCol="0">
            <a:spAutoFit/>
          </a:bodyPr>
          <a:lstStyle/>
          <a:p>
            <a:endParaRPr lang="en-US" dirty="0" smtClean="0"/>
          </a:p>
          <a:p>
            <a:r>
              <a:rPr lang="en-US" sz="3600" dirty="0" smtClean="0"/>
              <a:t>For every 100 international students who stay after earning U.S. advanced degrees in science, technology, engineering or math a CREATE 262 JOBS IN AMERICA</a:t>
            </a:r>
          </a:p>
          <a:p>
            <a:endParaRPr lang="en-US" sz="3200" dirty="0" smtClean="0"/>
          </a:p>
          <a:p>
            <a:r>
              <a:rPr lang="en-US" dirty="0" smtClean="0"/>
              <a:t>				2011 Study by American Enterprise Institute &amp; 				Partnership for New American Economy:</a:t>
            </a:r>
          </a:p>
          <a:p>
            <a:endParaRPr lang="en-US" dirty="0" smtClean="0"/>
          </a:p>
          <a:p>
            <a:endParaRPr lang="en-US" dirty="0" smtClean="0"/>
          </a:p>
          <a:p>
            <a:endParaRPr lang="en-US" dirty="0" smtClean="0"/>
          </a:p>
          <a:p>
            <a:endParaRPr lang="en-US" dirty="0" smtClean="0"/>
          </a:p>
          <a:p>
            <a:endParaRPr lang="en-US" dirty="0"/>
          </a:p>
        </p:txBody>
      </p:sp>
      <p:pic>
        <p:nvPicPr>
          <p:cNvPr id="4" name="Picture 3" descr="partnership.jpg"/>
          <p:cNvPicPr>
            <a:picLocks noChangeAspect="1"/>
          </p:cNvPicPr>
          <p:nvPr/>
        </p:nvPicPr>
        <p:blipFill>
          <a:blip r:embed="rId2" cstate="print"/>
          <a:stretch>
            <a:fillRect/>
          </a:stretch>
        </p:blipFill>
        <p:spPr>
          <a:xfrm>
            <a:off x="2667000" y="5486400"/>
            <a:ext cx="1295400" cy="685800"/>
          </a:xfrm>
          <a:prstGeom prst="rect">
            <a:avLst/>
          </a:prstGeom>
        </p:spPr>
      </p:pic>
      <p:pic>
        <p:nvPicPr>
          <p:cNvPr id="32770" name="Picture 2" descr="http://schema-root.org/people/political/think_tank/american_enterprise_institute/aei_logo111.gif"/>
          <p:cNvPicPr>
            <a:picLocks noChangeAspect="1" noChangeArrowheads="1"/>
          </p:cNvPicPr>
          <p:nvPr/>
        </p:nvPicPr>
        <p:blipFill>
          <a:blip r:embed="rId3" cstate="print"/>
          <a:srcRect/>
          <a:stretch>
            <a:fillRect/>
          </a:stretch>
        </p:blipFill>
        <p:spPr bwMode="auto">
          <a:xfrm>
            <a:off x="990600" y="5410200"/>
            <a:ext cx="1524000" cy="914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itineraries-cleveland.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endParaRPr lang="en-US" sz="3200" dirty="0" smtClean="0"/>
          </a:p>
          <a:p>
            <a:endParaRPr lang="en-US" sz="3200" dirty="0" smtClean="0"/>
          </a:p>
          <a:p>
            <a:r>
              <a:rPr lang="en-US" sz="3200" dirty="0" smtClean="0"/>
              <a:t>Research in Sweden demonstrates that</a:t>
            </a:r>
            <a:r>
              <a:rPr lang="en-US" sz="3200" b="1" dirty="0" smtClean="0"/>
              <a:t> a 10 percent increase in immigrant population was linked to a 6 percent increase in bilateral trade with the immigrants’ home country.  </a:t>
            </a:r>
            <a:endParaRPr lang="en-US" sz="3200" dirty="0"/>
          </a:p>
        </p:txBody>
      </p:sp>
      <p:sp>
        <p:nvSpPr>
          <p:cNvPr id="2" name="Title 1"/>
          <p:cNvSpPr>
            <a:spLocks noGrp="1"/>
          </p:cNvSpPr>
          <p:nvPr>
            <p:ph type="title"/>
          </p:nvPr>
        </p:nvSpPr>
        <p:spPr>
          <a:solidFill>
            <a:schemeClr val="accent1"/>
          </a:solidFill>
        </p:spPr>
        <p:txBody>
          <a:bodyPr/>
          <a:lstStyle/>
          <a:p>
            <a:r>
              <a:rPr lang="en-US" dirty="0" smtClean="0">
                <a:solidFill>
                  <a:schemeClr val="bg1"/>
                </a:solidFill>
              </a:rPr>
              <a:t>Immigrants Can Drive Exports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90420_pepsi_ceo_33.jpg"/>
          <p:cNvPicPr>
            <a:picLocks noChangeAspect="1"/>
          </p:cNvPicPr>
          <p:nvPr/>
        </p:nvPicPr>
        <p:blipFill>
          <a:blip r:embed="rId2" cstate="print"/>
          <a:stretch>
            <a:fillRect/>
          </a:stretch>
        </p:blipFill>
        <p:spPr>
          <a:xfrm>
            <a:off x="1981200" y="2362200"/>
            <a:ext cx="5715000" cy="4181475"/>
          </a:xfrm>
          <a:prstGeom prst="rect">
            <a:avLst/>
          </a:prstGeom>
        </p:spPr>
      </p:pic>
      <p:sp>
        <p:nvSpPr>
          <p:cNvPr id="3" name="TextBox 2"/>
          <p:cNvSpPr txBox="1"/>
          <p:nvPr/>
        </p:nvSpPr>
        <p:spPr>
          <a:xfrm>
            <a:off x="1066800" y="762000"/>
            <a:ext cx="6096000" cy="1323439"/>
          </a:xfrm>
          <a:prstGeom prst="rect">
            <a:avLst/>
          </a:prstGeom>
          <a:noFill/>
        </p:spPr>
        <p:txBody>
          <a:bodyPr wrap="square" rtlCol="0">
            <a:spAutoFit/>
          </a:bodyPr>
          <a:lstStyle/>
          <a:p>
            <a:r>
              <a:rPr lang="en-US" sz="2000" dirty="0" smtClean="0"/>
              <a:t>10% of Fortune 100 CEOs Are Immigrants </a:t>
            </a:r>
          </a:p>
          <a:p>
            <a:endParaRPr lang="en-US" sz="2000" dirty="0" smtClean="0"/>
          </a:p>
          <a:p>
            <a:r>
              <a:rPr lang="en-US" sz="2000" dirty="0" smtClean="0"/>
              <a:t>Despite coming from demographic that comprises 1.5% of U.S. population</a:t>
            </a:r>
            <a:endParaRPr lang="en-US" sz="2000"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534400" cy="1066800"/>
          </a:xfrm>
        </p:spPr>
        <p:txBody>
          <a:bodyPr>
            <a:noAutofit/>
          </a:bodyPr>
          <a:lstStyle/>
          <a:p>
            <a:r>
              <a:rPr lang="en-US" sz="3600" b="1" dirty="0" smtClean="0">
                <a:solidFill>
                  <a:schemeClr val="tx1"/>
                </a:solidFill>
              </a:rPr>
              <a:t>$1.5 trillion added to GDP </a:t>
            </a:r>
            <a:br>
              <a:rPr lang="en-US" sz="3600" b="1" dirty="0" smtClean="0">
                <a:solidFill>
                  <a:schemeClr val="tx1"/>
                </a:solidFill>
              </a:rPr>
            </a:br>
            <a:r>
              <a:rPr lang="en-US" sz="3600" b="1" dirty="0" smtClean="0">
                <a:solidFill>
                  <a:schemeClr val="tx1"/>
                </a:solidFill>
              </a:rPr>
              <a:t>in next 10 years </a:t>
            </a:r>
            <a:endParaRPr lang="en-US" sz="3600" b="1" dirty="0">
              <a:solidFill>
                <a:schemeClr val="tx1"/>
              </a:solidFill>
            </a:endParaRPr>
          </a:p>
        </p:txBody>
      </p:sp>
      <p:sp>
        <p:nvSpPr>
          <p:cNvPr id="3" name="TextBox 2"/>
          <p:cNvSpPr txBox="1"/>
          <p:nvPr/>
        </p:nvSpPr>
        <p:spPr>
          <a:xfrm>
            <a:off x="1066800" y="2133600"/>
            <a:ext cx="7162800" cy="3170099"/>
          </a:xfrm>
          <a:prstGeom prst="rect">
            <a:avLst/>
          </a:prstGeom>
          <a:noFill/>
        </p:spPr>
        <p:txBody>
          <a:bodyPr wrap="square" rtlCol="0">
            <a:spAutoFit/>
          </a:bodyPr>
          <a:lstStyle/>
          <a:p>
            <a:r>
              <a:rPr lang="en-US" sz="4000" dirty="0" smtClean="0"/>
              <a:t>….If we legalize the 11 million undocumented persons in U.S.</a:t>
            </a:r>
          </a:p>
          <a:p>
            <a:r>
              <a:rPr lang="en-US" sz="4000" dirty="0" smtClean="0"/>
              <a:t>			              </a:t>
            </a:r>
          </a:p>
          <a:p>
            <a:r>
              <a:rPr lang="en-US" sz="1600" dirty="0" smtClean="0"/>
              <a:t>Study at UCLA, 2010</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Oval 2"/>
          <p:cNvSpPr/>
          <p:nvPr/>
        </p:nvSpPr>
        <p:spPr>
          <a:xfrm>
            <a:off x="0" y="685800"/>
            <a:ext cx="8610600" cy="480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And not just PhD international students ----- all hard- working immigrants </a:t>
            </a:r>
          </a:p>
          <a:p>
            <a:pPr algn="ctr"/>
            <a:r>
              <a:rPr lang="en-US" sz="3600" dirty="0" smtClean="0">
                <a:solidFill>
                  <a:schemeClr val="bg1"/>
                </a:solidFill>
              </a:rPr>
              <a:t>with a dream.  </a:t>
            </a:r>
          </a:p>
          <a:p>
            <a:pPr algn="ctr"/>
            <a:endParaRPr lang="en-US" sz="3600" dirty="0" smtClean="0">
              <a:solidFill>
                <a:schemeClr val="bg1"/>
              </a:solidFill>
            </a:endParaRPr>
          </a:p>
          <a:p>
            <a:pPr algn="ctr"/>
            <a:r>
              <a:rPr lang="en-US" sz="3600" dirty="0" smtClean="0">
                <a:solidFill>
                  <a:schemeClr val="bg1"/>
                </a:solidFill>
              </a:rPr>
              <a:t>It’s all connected.</a:t>
            </a:r>
          </a:p>
          <a:p>
            <a:pPr algn="ctr"/>
            <a:endParaRPr lang="en-US" sz="3600" dirty="0" smtClean="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7772400" cy="1828800"/>
          </a:xfrm>
        </p:spPr>
        <p:txBody>
          <a:bodyPr>
            <a:normAutofit/>
          </a:bodyPr>
          <a:lstStyle/>
          <a:p>
            <a:r>
              <a:rPr lang="en-US" dirty="0" smtClean="0"/>
              <a:t>REFUGEES CAN CHANGE THE WORLD </a:t>
            </a:r>
            <a:endParaRPr lang="en-US" dirty="0"/>
          </a:p>
        </p:txBody>
      </p:sp>
      <p:sp>
        <p:nvSpPr>
          <p:cNvPr id="2" name="Text Placeholder 1"/>
          <p:cNvSpPr>
            <a:spLocks noGrp="1"/>
          </p:cNvSpPr>
          <p:nvPr>
            <p:ph type="body" idx="1"/>
          </p:nvPr>
        </p:nvSpPr>
        <p:spPr/>
        <p:txBody>
          <a:bodyPr/>
          <a:lstStyle/>
          <a:p>
            <a:endParaRPr lang="en-US" dirty="0"/>
          </a:p>
        </p:txBody>
      </p:sp>
      <p:pic>
        <p:nvPicPr>
          <p:cNvPr id="4" name="Picture 3" descr="michaelbrinphoto.jpg"/>
          <p:cNvPicPr>
            <a:picLocks noChangeAspect="1"/>
          </p:cNvPicPr>
          <p:nvPr/>
        </p:nvPicPr>
        <p:blipFill>
          <a:blip r:embed="rId3" cstate="print"/>
          <a:stretch>
            <a:fillRect/>
          </a:stretch>
        </p:blipFill>
        <p:spPr>
          <a:xfrm>
            <a:off x="3962400" y="2590800"/>
            <a:ext cx="4267200" cy="3429000"/>
          </a:xfrm>
          <a:prstGeom prst="rect">
            <a:avLst/>
          </a:prstGeom>
        </p:spPr>
      </p:pic>
      <p:pic>
        <p:nvPicPr>
          <p:cNvPr id="5" name="Picture 4" descr="genia.jpg"/>
          <p:cNvPicPr>
            <a:picLocks noChangeAspect="1"/>
          </p:cNvPicPr>
          <p:nvPr/>
        </p:nvPicPr>
        <p:blipFill>
          <a:blip r:embed="rId4" cstate="print"/>
          <a:stretch>
            <a:fillRect/>
          </a:stretch>
        </p:blipFill>
        <p:spPr>
          <a:xfrm>
            <a:off x="914400" y="2590800"/>
            <a:ext cx="3124200" cy="3505200"/>
          </a:xfrm>
          <a:prstGeom prst="rect">
            <a:avLst/>
          </a:prstGeom>
        </p:spPr>
      </p:pic>
      <p:pic>
        <p:nvPicPr>
          <p:cNvPr id="6" name="Picture 5" descr="Picture1.png"/>
          <p:cNvPicPr>
            <a:picLocks noChangeAspect="1"/>
          </p:cNvPicPr>
          <p:nvPr/>
        </p:nvPicPr>
        <p:blipFill>
          <a:blip r:embed="rId5" cstate="print"/>
          <a:stretch>
            <a:fillRect/>
          </a:stretch>
        </p:blipFill>
        <p:spPr>
          <a:xfrm>
            <a:off x="2667000" y="5509267"/>
            <a:ext cx="3604378" cy="1348733"/>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r>
              <a:rPr lang="en-US" dirty="0" smtClean="0"/>
              <a:t>3.6 million open jobs according to U.S. Dept. of Labor</a:t>
            </a:r>
            <a:endParaRPr lang="en-US" dirty="0"/>
          </a:p>
        </p:txBody>
      </p:sp>
      <p:sp>
        <p:nvSpPr>
          <p:cNvPr id="3" name="Title 2"/>
          <p:cNvSpPr>
            <a:spLocks noGrp="1"/>
          </p:cNvSpPr>
          <p:nvPr>
            <p:ph type="title"/>
          </p:nvPr>
        </p:nvSpPr>
        <p:spPr/>
        <p:txBody>
          <a:bodyPr>
            <a:normAutofit fontScale="90000"/>
          </a:bodyPr>
          <a:lstStyle/>
          <a:p>
            <a:pPr algn="ctr"/>
            <a:r>
              <a:rPr lang="en-US" dirty="0" smtClean="0"/>
              <a:t>Millions of Unfilled Jobs in the Great Recession</a:t>
            </a:r>
            <a:endParaRPr lang="en-US" dirty="0"/>
          </a:p>
        </p:txBody>
      </p:sp>
      <p:pic>
        <p:nvPicPr>
          <p:cNvPr id="4" name="Picture 3" descr="jobs.jpg"/>
          <p:cNvPicPr>
            <a:picLocks noChangeAspect="1"/>
          </p:cNvPicPr>
          <p:nvPr/>
        </p:nvPicPr>
        <p:blipFill>
          <a:blip r:embed="rId2" cstate="print"/>
          <a:stretch>
            <a:fillRect/>
          </a:stretch>
        </p:blipFill>
        <p:spPr>
          <a:xfrm>
            <a:off x="4114800" y="3200400"/>
            <a:ext cx="4267200" cy="32004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9600" y="685800"/>
            <a:ext cx="4267200" cy="2831544"/>
          </a:xfrm>
          <a:prstGeom prst="rect">
            <a:avLst/>
          </a:prstGeom>
          <a:noFill/>
        </p:spPr>
        <p:txBody>
          <a:bodyPr wrap="square" rtlCol="0">
            <a:spAutoFit/>
          </a:bodyPr>
          <a:lstStyle/>
          <a:p>
            <a:r>
              <a:rPr lang="en-US" sz="2000" b="1" dirty="0" smtClean="0"/>
              <a:t>Immigrants largely compliment, not displace, American-born workforce.</a:t>
            </a:r>
          </a:p>
          <a:p>
            <a:endParaRPr lang="en-US" sz="2000" b="1" dirty="0" smtClean="0"/>
          </a:p>
          <a:p>
            <a:r>
              <a:rPr lang="en-US" sz="2000" b="1" dirty="0" smtClean="0"/>
              <a:t>Immigrant workers usually work in high-skilled or lower skilled jobs, where U.S. has a shortage of workers.  </a:t>
            </a:r>
          </a:p>
          <a:p>
            <a:endParaRPr lang="en-US" dirty="0"/>
          </a:p>
        </p:txBody>
      </p:sp>
      <p:pic>
        <p:nvPicPr>
          <p:cNvPr id="6" name="Picture 5" descr="bellcurve.gif"/>
          <p:cNvPicPr>
            <a:picLocks noChangeAspect="1"/>
          </p:cNvPicPr>
          <p:nvPr/>
        </p:nvPicPr>
        <p:blipFill>
          <a:blip r:embed="rId2" cstate="print"/>
          <a:stretch>
            <a:fillRect/>
          </a:stretch>
        </p:blipFill>
        <p:spPr>
          <a:xfrm>
            <a:off x="228600" y="533400"/>
            <a:ext cx="3886200" cy="4038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457200"/>
            <a:ext cx="7772400" cy="1752600"/>
          </a:xfrm>
        </p:spPr>
        <p:txBody>
          <a:bodyPr>
            <a:normAutofit fontScale="90000"/>
          </a:bodyPr>
          <a:lstStyle/>
          <a:p>
            <a:r>
              <a:rPr lang="en-US" dirty="0" smtClean="0"/>
              <a:t>How About Undocumented Workers &amp; Lower Skilled Jobs?</a:t>
            </a:r>
            <a:endParaRPr lang="en-US" dirty="0"/>
          </a:p>
        </p:txBody>
      </p:sp>
      <p:sp>
        <p:nvSpPr>
          <p:cNvPr id="2" name="Subtitle 1"/>
          <p:cNvSpPr>
            <a:spLocks noGrp="1"/>
          </p:cNvSpPr>
          <p:nvPr>
            <p:ph type="subTitle" idx="1"/>
          </p:nvPr>
        </p:nvSpPr>
        <p:spPr>
          <a:xfrm>
            <a:off x="1066800" y="2362200"/>
            <a:ext cx="7467600" cy="3429000"/>
          </a:xfrm>
        </p:spPr>
        <p:txBody>
          <a:bodyPr>
            <a:normAutofit fontScale="77500" lnSpcReduction="20000"/>
          </a:bodyPr>
          <a:lstStyle/>
          <a:p>
            <a:pPr algn="l"/>
            <a:r>
              <a:rPr lang="en-US" sz="2000" cap="none" dirty="0" smtClean="0">
                <a:solidFill>
                  <a:schemeClr val="tx1"/>
                </a:solidFill>
                <a:latin typeface="Times New Roman" pitchFamily="18" charset="0"/>
                <a:cs typeface="Times New Roman" pitchFamily="18" charset="0"/>
              </a:rPr>
              <a:t>*</a:t>
            </a:r>
            <a:r>
              <a:rPr lang="en-US" sz="3400" cap="none" dirty="0" smtClean="0">
                <a:solidFill>
                  <a:schemeClr val="tx1"/>
                </a:solidFill>
                <a:latin typeface="Times New Roman" pitchFamily="18" charset="0"/>
                <a:cs typeface="Times New Roman" pitchFamily="18" charset="0"/>
              </a:rPr>
              <a:t>Undocumented Workers Negatively Impact U.S. Worker Wages by 0.15 % ---less than 2/10 of </a:t>
            </a:r>
            <a:r>
              <a:rPr lang="en-US" sz="3400" cap="none" dirty="0" err="1" smtClean="0">
                <a:solidFill>
                  <a:schemeClr val="tx1"/>
                </a:solidFill>
                <a:latin typeface="Times New Roman" pitchFamily="18" charset="0"/>
                <a:cs typeface="Times New Roman" pitchFamily="18" charset="0"/>
              </a:rPr>
              <a:t>of</a:t>
            </a:r>
            <a:r>
              <a:rPr lang="en-US" sz="3400" cap="none" dirty="0" smtClean="0">
                <a:solidFill>
                  <a:schemeClr val="tx1"/>
                </a:solidFill>
                <a:latin typeface="Times New Roman" pitchFamily="18" charset="0"/>
                <a:cs typeface="Times New Roman" pitchFamily="18" charset="0"/>
              </a:rPr>
              <a:t> 1%</a:t>
            </a:r>
          </a:p>
          <a:p>
            <a:pPr algn="l"/>
            <a:endParaRPr lang="en-US" cap="none" dirty="0" smtClean="0">
              <a:solidFill>
                <a:schemeClr val="tx1"/>
              </a:solidFill>
              <a:latin typeface="Times New Roman" pitchFamily="18" charset="0"/>
              <a:cs typeface="Times New Roman" pitchFamily="18" charset="0"/>
            </a:endParaRPr>
          </a:p>
          <a:p>
            <a:pPr algn="l"/>
            <a:r>
              <a:rPr lang="en-US" cap="none" dirty="0" smtClean="0">
                <a:solidFill>
                  <a:schemeClr val="tx1"/>
                </a:solidFill>
                <a:latin typeface="Times New Roman" pitchFamily="18" charset="0"/>
                <a:cs typeface="Times New Roman" pitchFamily="18" charset="0"/>
              </a:rPr>
              <a:t>			U.S. Federal Reserve Bank, Atlanta</a:t>
            </a:r>
          </a:p>
          <a:p>
            <a:pPr algn="l"/>
            <a:endParaRPr lang="en-US" sz="2100" b="1" cap="none" dirty="0" smtClean="0">
              <a:solidFill>
                <a:schemeClr val="tx1"/>
              </a:solidFill>
              <a:latin typeface="Times New Roman" pitchFamily="18" charset="0"/>
              <a:cs typeface="Times New Roman" pitchFamily="18" charset="0"/>
            </a:endParaRPr>
          </a:p>
          <a:p>
            <a:pPr algn="l"/>
            <a:r>
              <a:rPr lang="en-US" sz="2100" b="1" cap="none" dirty="0" smtClean="0">
                <a:solidFill>
                  <a:schemeClr val="tx1"/>
                </a:solidFill>
                <a:latin typeface="Times New Roman" pitchFamily="18" charset="0"/>
                <a:cs typeface="Times New Roman" pitchFamily="18" charset="0"/>
              </a:rPr>
              <a:t>*</a:t>
            </a:r>
            <a:r>
              <a:rPr lang="en-US" sz="3100" cap="none" dirty="0" smtClean="0">
                <a:solidFill>
                  <a:schemeClr val="tx1"/>
                </a:solidFill>
                <a:latin typeface="Times New Roman" pitchFamily="18" charset="0"/>
                <a:cs typeface="Times New Roman" pitchFamily="18" charset="0"/>
              </a:rPr>
              <a:t>Each Lower-Skilled, Non-Ag Worker in Shortage Occupation creates 4.6 American Jobs</a:t>
            </a:r>
            <a:r>
              <a:rPr lang="en-US" sz="2100" cap="none" dirty="0" smtClean="0">
                <a:solidFill>
                  <a:schemeClr val="tx1"/>
                </a:solidFill>
                <a:latin typeface="Times New Roman" pitchFamily="18" charset="0"/>
                <a:cs typeface="Times New Roman" pitchFamily="18" charset="0"/>
              </a:rPr>
              <a:t>.</a:t>
            </a:r>
          </a:p>
          <a:p>
            <a:pPr algn="l"/>
            <a:endParaRPr lang="en-US" sz="2100" cap="none" dirty="0" smtClean="0">
              <a:solidFill>
                <a:schemeClr val="tx1"/>
              </a:solidFill>
              <a:latin typeface="Times New Roman" pitchFamily="18" charset="0"/>
              <a:cs typeface="Times New Roman" pitchFamily="18" charset="0"/>
            </a:endParaRPr>
          </a:p>
          <a:p>
            <a:pPr algn="l"/>
            <a:r>
              <a:rPr lang="en-US" sz="2100" cap="none" dirty="0" smtClean="0">
                <a:solidFill>
                  <a:schemeClr val="tx1"/>
                </a:solidFill>
                <a:latin typeface="Times New Roman" pitchFamily="18" charset="0"/>
                <a:cs typeface="Times New Roman" pitchFamily="18" charset="0"/>
              </a:rPr>
              <a:t>			</a:t>
            </a:r>
            <a:r>
              <a:rPr lang="en-US" sz="1500" cap="none" dirty="0" smtClean="0">
                <a:solidFill>
                  <a:schemeClr val="tx1"/>
                </a:solidFill>
                <a:latin typeface="Times New Roman" pitchFamily="18" charset="0"/>
                <a:cs typeface="Times New Roman" pitchFamily="18" charset="0"/>
              </a:rPr>
              <a:t>Partnership New American Economy</a:t>
            </a:r>
          </a:p>
          <a:p>
            <a:pPr algn="l"/>
            <a:r>
              <a:rPr lang="en-US" dirty="0" smtClean="0">
                <a:solidFill>
                  <a:schemeClr val="tx1"/>
                </a:solidFill>
                <a:latin typeface="Times New Roman" pitchFamily="18" charset="0"/>
                <a:cs typeface="Times New Roman" pitchFamily="18" charset="0"/>
              </a:rPr>
              <a:t>	</a:t>
            </a:r>
          </a:p>
          <a:p>
            <a:pPr>
              <a:buFont typeface="Arial" charset="0"/>
              <a:buChar char="•"/>
            </a:pP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ffee.png"/>
          <p:cNvPicPr>
            <a:picLocks noChangeAspect="1"/>
          </p:cNvPicPr>
          <p:nvPr/>
        </p:nvPicPr>
        <p:blipFill>
          <a:blip r:embed="rId2" cstate="print"/>
          <a:srcRect t="22453"/>
          <a:stretch>
            <a:fillRect/>
          </a:stretch>
        </p:blipFill>
        <p:spPr>
          <a:xfrm>
            <a:off x="0" y="457200"/>
            <a:ext cx="9209851" cy="57607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990600"/>
          </a:xfrm>
        </p:spPr>
        <p:txBody>
          <a:bodyPr>
            <a:normAutofit fontScale="90000"/>
          </a:bodyPr>
          <a:lstStyle/>
          <a:p>
            <a:r>
              <a:rPr lang="en-US" b="1" dirty="0" smtClean="0">
                <a:solidFill>
                  <a:schemeClr val="accent1"/>
                </a:solidFill>
              </a:rPr>
              <a:t>Rust Belt Is Hemorrhaging </a:t>
            </a:r>
            <a:br>
              <a:rPr lang="en-US" b="1" dirty="0" smtClean="0">
                <a:solidFill>
                  <a:schemeClr val="accent1"/>
                </a:solidFill>
              </a:rPr>
            </a:br>
            <a:r>
              <a:rPr lang="en-US" b="1" dirty="0" smtClean="0">
                <a:solidFill>
                  <a:schemeClr val="accent1"/>
                </a:solidFill>
              </a:rPr>
              <a:t>Jobs &amp; People</a:t>
            </a:r>
            <a:endParaRPr lang="en-US" b="1" dirty="0">
              <a:solidFill>
                <a:schemeClr val="accent1"/>
              </a:solidFill>
            </a:endParaRPr>
          </a:p>
        </p:txBody>
      </p:sp>
      <p:sp>
        <p:nvSpPr>
          <p:cNvPr id="3" name="Content Placeholder 2"/>
          <p:cNvSpPr>
            <a:spLocks noGrp="1"/>
          </p:cNvSpPr>
          <p:nvPr>
            <p:ph sz="half" idx="1"/>
          </p:nvPr>
        </p:nvSpPr>
        <p:spPr>
          <a:xfrm>
            <a:off x="457200" y="1752600"/>
            <a:ext cx="4038600" cy="4525963"/>
          </a:xfrm>
        </p:spPr>
        <p:txBody>
          <a:bodyPr>
            <a:normAutofit fontScale="92500" lnSpcReduction="20000"/>
          </a:bodyPr>
          <a:lstStyle/>
          <a:p>
            <a:r>
              <a:rPr lang="en-US" dirty="0" smtClean="0"/>
              <a:t>MICHIGAN</a:t>
            </a:r>
          </a:p>
          <a:p>
            <a:endParaRPr lang="en-US" dirty="0" smtClean="0"/>
          </a:p>
          <a:p>
            <a:pPr lvl="1"/>
            <a:r>
              <a:rPr lang="en-US" b="1" dirty="0" smtClean="0"/>
              <a:t>Over last 10 years, lost </a:t>
            </a:r>
          </a:p>
          <a:p>
            <a:pPr lvl="1"/>
            <a:r>
              <a:rPr lang="en-US" b="1" dirty="0" smtClean="0"/>
              <a:t>790,000 jobs</a:t>
            </a:r>
          </a:p>
          <a:p>
            <a:pPr lvl="1"/>
            <a:endParaRPr lang="en-US" dirty="0" smtClean="0"/>
          </a:p>
          <a:p>
            <a:pPr lvl="1"/>
            <a:endParaRPr lang="en-US" dirty="0" smtClean="0"/>
          </a:p>
          <a:p>
            <a:pPr lvl="1"/>
            <a:r>
              <a:rPr lang="en-US" b="1" dirty="0" smtClean="0"/>
              <a:t>Detroit:  over last 60 years, lost 50% of population (1.8 million to 900,000)</a:t>
            </a:r>
          </a:p>
          <a:p>
            <a:pPr lvl="1"/>
            <a:endParaRPr lang="en-US" dirty="0" smtClean="0"/>
          </a:p>
          <a:p>
            <a:pPr lvl="1"/>
            <a:r>
              <a:rPr lang="en-US" b="1" dirty="0" smtClean="0"/>
              <a:t>Percentage of immigrants dropped from 30% to 10%</a:t>
            </a:r>
            <a:endParaRPr lang="en-US" b="1" dirty="0"/>
          </a:p>
        </p:txBody>
      </p:sp>
      <p:sp>
        <p:nvSpPr>
          <p:cNvPr id="4" name="Content Placeholder 3"/>
          <p:cNvSpPr>
            <a:spLocks noGrp="1"/>
          </p:cNvSpPr>
          <p:nvPr>
            <p:ph sz="half" idx="2"/>
          </p:nvPr>
        </p:nvSpPr>
        <p:spPr>
          <a:xfrm>
            <a:off x="4800600" y="1752600"/>
            <a:ext cx="4038600" cy="5334000"/>
          </a:xfrm>
        </p:spPr>
        <p:txBody>
          <a:bodyPr>
            <a:normAutofit fontScale="92500" lnSpcReduction="20000"/>
          </a:bodyPr>
          <a:lstStyle/>
          <a:p>
            <a:r>
              <a:rPr lang="en-US" dirty="0" smtClean="0"/>
              <a:t>OHIO</a:t>
            </a:r>
          </a:p>
          <a:p>
            <a:endParaRPr lang="en-US" dirty="0" smtClean="0"/>
          </a:p>
          <a:p>
            <a:pPr lvl="1"/>
            <a:r>
              <a:rPr lang="en-US" b="1" dirty="0" smtClean="0"/>
              <a:t>Over last 10 years, lost 525,000 jobs</a:t>
            </a:r>
          </a:p>
          <a:p>
            <a:pPr lvl="1"/>
            <a:endParaRPr lang="en-US" b="1" dirty="0" smtClean="0"/>
          </a:p>
          <a:p>
            <a:pPr lvl="1"/>
            <a:endParaRPr lang="en-US" b="1" dirty="0" smtClean="0"/>
          </a:p>
          <a:p>
            <a:pPr lvl="1"/>
            <a:r>
              <a:rPr lang="en-US" b="1" dirty="0" smtClean="0"/>
              <a:t>Cleveland:  over last 60 years, lost 60% of population (950,000 to 396,000) (17% in 10 yrs)</a:t>
            </a:r>
          </a:p>
          <a:p>
            <a:pPr lvl="1"/>
            <a:endParaRPr lang="en-US" b="1" dirty="0" smtClean="0"/>
          </a:p>
          <a:p>
            <a:pPr lvl="1"/>
            <a:r>
              <a:rPr lang="en-US" b="1" dirty="0" smtClean="0"/>
              <a:t>Percentage of immigrants dropped from 30% to 5%</a:t>
            </a:r>
          </a:p>
          <a:p>
            <a:pPr lvl="1"/>
            <a:endParaRPr lang="en-US" b="1"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842248" cy="2133600"/>
          </a:xfrm>
        </p:spPr>
        <p:txBody>
          <a:bodyPr>
            <a:normAutofit/>
          </a:bodyPr>
          <a:lstStyle/>
          <a:p>
            <a:r>
              <a:rPr lang="en-US" dirty="0" smtClean="0">
                <a:solidFill>
                  <a:schemeClr val="tx1"/>
                </a:solidFill>
              </a:rPr>
              <a:t>Conversation on Immigration &amp; Immigrants:</a:t>
            </a:r>
            <a:br>
              <a:rPr lang="en-US" dirty="0" smtClean="0">
                <a:solidFill>
                  <a:schemeClr val="tx1"/>
                </a:solidFill>
              </a:rPr>
            </a:br>
            <a:r>
              <a:rPr lang="en-US" dirty="0" smtClean="0">
                <a:solidFill>
                  <a:schemeClr val="tx1"/>
                </a:solidFill>
              </a:rPr>
              <a:t>                 </a:t>
            </a:r>
            <a:r>
              <a:rPr lang="en-US" sz="4400" b="1" dirty="0" smtClean="0">
                <a:solidFill>
                  <a:schemeClr val="tx1"/>
                </a:solidFill>
              </a:rPr>
              <a:t>BROKEN</a:t>
            </a:r>
            <a:endParaRPr lang="en-US" sz="4400" b="1" dirty="0">
              <a:solidFill>
                <a:schemeClr val="tx1"/>
              </a:solidFill>
            </a:endParaRPr>
          </a:p>
        </p:txBody>
      </p:sp>
      <p:pic>
        <p:nvPicPr>
          <p:cNvPr id="3" name="Picture 2" descr="huge_66_331778.jpg"/>
          <p:cNvPicPr>
            <a:picLocks noChangeAspect="1"/>
          </p:cNvPicPr>
          <p:nvPr/>
        </p:nvPicPr>
        <p:blipFill>
          <a:blip r:embed="rId3" cstate="print"/>
          <a:stretch>
            <a:fillRect/>
          </a:stretch>
        </p:blipFill>
        <p:spPr>
          <a:xfrm>
            <a:off x="2743200" y="2362200"/>
            <a:ext cx="3810000" cy="3810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Oval 2"/>
          <p:cNvSpPr/>
          <p:nvPr/>
        </p:nvSpPr>
        <p:spPr>
          <a:xfrm>
            <a:off x="228600" y="1447800"/>
            <a:ext cx="8382000" cy="472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65000"/>
                    <a:lumOff val="35000"/>
                  </a:schemeClr>
                </a:solidFill>
              </a:rPr>
              <a:t>This is what NYC Mayor Bloomberg calls: </a:t>
            </a:r>
          </a:p>
          <a:p>
            <a:pPr algn="ctr"/>
            <a:endParaRPr lang="en-US" sz="3600" dirty="0" smtClean="0">
              <a:solidFill>
                <a:schemeClr val="bg1">
                  <a:lumMod val="65000"/>
                  <a:lumOff val="35000"/>
                </a:schemeClr>
              </a:solidFill>
            </a:endParaRPr>
          </a:p>
          <a:p>
            <a:pPr algn="ctr"/>
            <a:r>
              <a:rPr lang="en-US" sz="4400" b="1" dirty="0" smtClean="0">
                <a:solidFill>
                  <a:schemeClr val="bg1">
                    <a:lumMod val="65000"/>
                    <a:lumOff val="35000"/>
                  </a:schemeClr>
                </a:solidFill>
              </a:rPr>
              <a:t>“National Suicide.”</a:t>
            </a:r>
            <a:endParaRPr lang="en-US" sz="4400" b="1" dirty="0">
              <a:solidFill>
                <a:schemeClr val="bg1">
                  <a:lumMod val="65000"/>
                  <a:lumOff val="35000"/>
                </a:schemeClr>
              </a:solidFill>
            </a:endParaRPr>
          </a:p>
        </p:txBody>
      </p:sp>
      <p:pic>
        <p:nvPicPr>
          <p:cNvPr id="6" name="Picture 5" descr="medium_3_16461.jpg"/>
          <p:cNvPicPr>
            <a:picLocks noChangeAspect="1"/>
          </p:cNvPicPr>
          <p:nvPr/>
        </p:nvPicPr>
        <p:blipFill>
          <a:blip r:embed="rId2" cstate="print"/>
          <a:stretch>
            <a:fillRect/>
          </a:stretch>
        </p:blipFill>
        <p:spPr>
          <a:xfrm>
            <a:off x="2514600" y="228600"/>
            <a:ext cx="3569915" cy="173736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24-DPCC_Immigration infographic-01[11][2].png"/>
          <p:cNvPicPr>
            <a:picLocks noChangeAspect="1"/>
          </p:cNvPicPr>
          <p:nvPr/>
        </p:nvPicPr>
        <p:blipFill>
          <a:blip r:embed="rId2" cstate="print"/>
          <a:stretch>
            <a:fillRect/>
          </a:stretch>
        </p:blipFill>
        <p:spPr>
          <a:xfrm>
            <a:off x="1677451" y="0"/>
            <a:ext cx="5789098" cy="6858000"/>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685800"/>
            <a:ext cx="8610600" cy="480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It’s important that we understand WHY so many Americans have anxiety over new immigrants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828800"/>
          </a:xfrm>
        </p:spPr>
        <p:txBody>
          <a:bodyPr>
            <a:normAutofit fontScale="90000"/>
          </a:bodyPr>
          <a:lstStyle/>
          <a:p>
            <a:pPr algn="ctr"/>
            <a:r>
              <a:rPr lang="en-US" dirty="0" smtClean="0"/>
              <a:t>America’s Demographics re </a:t>
            </a:r>
            <a:br>
              <a:rPr lang="en-US" dirty="0" smtClean="0"/>
            </a:br>
            <a:r>
              <a:rPr lang="en-US" dirty="0" smtClean="0"/>
              <a:t>A-</a:t>
            </a:r>
            <a:r>
              <a:rPr lang="en-US" dirty="0" err="1" smtClean="0"/>
              <a:t>Changin</a:t>
            </a:r>
            <a:r>
              <a:rPr lang="en-US" dirty="0" smtClean="0"/>
              <a:t>’</a:t>
            </a:r>
            <a:endParaRPr lang="en-US" dirty="0"/>
          </a:p>
        </p:txBody>
      </p:sp>
      <p:sp>
        <p:nvSpPr>
          <p:cNvPr id="4" name="TextBox 3"/>
          <p:cNvSpPr txBox="1"/>
          <p:nvPr/>
        </p:nvSpPr>
        <p:spPr>
          <a:xfrm>
            <a:off x="990600" y="2743200"/>
            <a:ext cx="7315200" cy="3539430"/>
          </a:xfrm>
          <a:prstGeom prst="rect">
            <a:avLst/>
          </a:prstGeom>
          <a:noFill/>
        </p:spPr>
        <p:txBody>
          <a:bodyPr wrap="square" rtlCol="0">
            <a:spAutoFit/>
          </a:bodyPr>
          <a:lstStyle/>
          <a:p>
            <a:r>
              <a:rPr lang="en-US" sz="3200" dirty="0" smtClean="0"/>
              <a:t>*	Last decade, 85% of population 	increase from racial &amp; ethnic 	minorities</a:t>
            </a:r>
          </a:p>
          <a:p>
            <a:endParaRPr lang="en-US" sz="3200" dirty="0" smtClean="0"/>
          </a:p>
          <a:p>
            <a:r>
              <a:rPr lang="en-US" sz="3200" dirty="0" smtClean="0"/>
              <a:t>*	1 out of 7 new marriages are  </a:t>
            </a:r>
          </a:p>
          <a:p>
            <a:r>
              <a:rPr lang="en-US" sz="3200" dirty="0" smtClean="0"/>
              <a:t>          interracial </a:t>
            </a:r>
          </a:p>
          <a:p>
            <a:endParaRPr lang="en-US" sz="3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09600"/>
            <a:ext cx="7772400" cy="6001643"/>
          </a:xfrm>
          <a:prstGeom prst="rect">
            <a:avLst/>
          </a:prstGeom>
          <a:noFill/>
        </p:spPr>
        <p:txBody>
          <a:bodyPr wrap="square" rtlCol="0">
            <a:spAutoFit/>
          </a:bodyPr>
          <a:lstStyle/>
          <a:p>
            <a:r>
              <a:rPr lang="en-US" sz="3200" dirty="0" smtClean="0"/>
              <a:t>	*	Young whites (under 18) are 		the minority in 10 states, 			including Arizona</a:t>
            </a:r>
          </a:p>
          <a:p>
            <a:endParaRPr lang="en-US" sz="3200" dirty="0" smtClean="0"/>
          </a:p>
          <a:p>
            <a:r>
              <a:rPr lang="en-US" sz="3200" dirty="0" smtClean="0"/>
              <a:t>	*   	By 2021, the majority of  </a:t>
            </a:r>
          </a:p>
          <a:p>
            <a:r>
              <a:rPr lang="en-US" sz="3200" dirty="0" smtClean="0"/>
              <a:t>               children 4 and under will be  </a:t>
            </a:r>
          </a:p>
          <a:p>
            <a:r>
              <a:rPr lang="en-US" sz="3200" dirty="0" smtClean="0"/>
              <a:t>               minority</a:t>
            </a:r>
          </a:p>
          <a:p>
            <a:endParaRPr lang="en-US" sz="3200" dirty="0" smtClean="0"/>
          </a:p>
          <a:p>
            <a:r>
              <a:rPr lang="en-US" sz="3200" dirty="0" smtClean="0"/>
              <a:t>        *	By 2042, the majority of all</a:t>
            </a:r>
          </a:p>
          <a:p>
            <a:r>
              <a:rPr lang="en-US" sz="3200" dirty="0" smtClean="0"/>
              <a:t>              Americans will be minority</a:t>
            </a:r>
          </a:p>
          <a:p>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8931484[1].jpg"/>
          <p:cNvPicPr>
            <a:picLocks noChangeAspect="1"/>
          </p:cNvPicPr>
          <p:nvPr/>
        </p:nvPicPr>
        <p:blipFill>
          <a:blip r:embed="rId2" cstate="print"/>
          <a:stretch>
            <a:fillRect/>
          </a:stretch>
        </p:blipFill>
        <p:spPr>
          <a:xfrm>
            <a:off x="2209800" y="228600"/>
            <a:ext cx="4876800" cy="63246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168705503 (1).jpg"/>
          <p:cNvPicPr>
            <a:picLocks noChangeAspect="1"/>
          </p:cNvPicPr>
          <p:nvPr/>
        </p:nvPicPr>
        <p:blipFill>
          <a:blip r:embed="rId2" cstate="print"/>
          <a:stretch>
            <a:fillRect/>
          </a:stretch>
        </p:blipFill>
        <p:spPr>
          <a:xfrm>
            <a:off x="4343400" y="228600"/>
            <a:ext cx="3564376" cy="2377440"/>
          </a:xfrm>
          <a:prstGeom prst="rect">
            <a:avLst/>
          </a:prstGeom>
        </p:spPr>
      </p:pic>
      <p:pic>
        <p:nvPicPr>
          <p:cNvPr id="3" name="Picture 2" descr="asianmom.jpg"/>
          <p:cNvPicPr>
            <a:picLocks noChangeAspect="1"/>
          </p:cNvPicPr>
          <p:nvPr/>
        </p:nvPicPr>
        <p:blipFill>
          <a:blip r:embed="rId3" cstate="print"/>
          <a:stretch>
            <a:fillRect/>
          </a:stretch>
        </p:blipFill>
        <p:spPr>
          <a:xfrm>
            <a:off x="381000" y="2362200"/>
            <a:ext cx="3701467" cy="2468880"/>
          </a:xfrm>
          <a:prstGeom prst="rect">
            <a:avLst/>
          </a:prstGeom>
        </p:spPr>
      </p:pic>
      <p:pic>
        <p:nvPicPr>
          <p:cNvPr id="5" name="Picture 4" descr="020414MohamudNoor-p1.jpg"/>
          <p:cNvPicPr>
            <a:picLocks noChangeAspect="1"/>
          </p:cNvPicPr>
          <p:nvPr/>
        </p:nvPicPr>
        <p:blipFill>
          <a:blip r:embed="rId4" cstate="print"/>
          <a:srcRect l="34582"/>
          <a:stretch>
            <a:fillRect/>
          </a:stretch>
        </p:blipFill>
        <p:spPr>
          <a:xfrm>
            <a:off x="5257800" y="3276600"/>
            <a:ext cx="2822882" cy="3108960"/>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orethings.com/fan/andy_griffith/don_knotts-ron_howard-andy_griffith838.jpg"/>
          <p:cNvPicPr>
            <a:picLocks noChangeAspect="1" noChangeArrowheads="1"/>
          </p:cNvPicPr>
          <p:nvPr/>
        </p:nvPicPr>
        <p:blipFill>
          <a:blip r:embed="rId3" cstate="print"/>
          <a:srcRect/>
          <a:stretch>
            <a:fillRect/>
          </a:stretch>
        </p:blipFill>
        <p:spPr bwMode="auto">
          <a:xfrm>
            <a:off x="1447800" y="304800"/>
            <a:ext cx="6553200" cy="548640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bloggernews.net/wp/wp-content/uploads/2009/01/president-obama.jpg"/>
          <p:cNvPicPr>
            <a:picLocks noChangeAspect="1" noChangeArrowheads="1"/>
          </p:cNvPicPr>
          <p:nvPr/>
        </p:nvPicPr>
        <p:blipFill>
          <a:blip r:embed="rId3" cstate="print"/>
          <a:srcRect/>
          <a:stretch>
            <a:fillRect/>
          </a:stretch>
        </p:blipFill>
        <p:spPr bwMode="auto">
          <a:xfrm>
            <a:off x="2362200" y="152400"/>
            <a:ext cx="4953000" cy="60960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5562600"/>
            <a:ext cx="6705600" cy="461665"/>
          </a:xfrm>
          <a:prstGeom prst="rect">
            <a:avLst/>
          </a:prstGeom>
          <a:noFill/>
        </p:spPr>
        <p:txBody>
          <a:bodyPr wrap="square" rtlCol="0">
            <a:spAutoFit/>
          </a:bodyPr>
          <a:lstStyle/>
          <a:p>
            <a:r>
              <a:rPr lang="en-US" sz="1200" dirty="0" smtClean="0"/>
              <a:t>Source: U.S. Conference of Mayors Metro Economies Report 2013</a:t>
            </a:r>
          </a:p>
          <a:p>
            <a:r>
              <a:rPr lang="en-US" sz="1200" dirty="0" smtClean="0"/>
              <a:t>Source: U.S. Census Bureau</a:t>
            </a:r>
            <a:endParaRPr lang="en-US" sz="1200" dirty="0"/>
          </a:p>
        </p:txBody>
      </p:sp>
      <p:graphicFrame>
        <p:nvGraphicFramePr>
          <p:cNvPr id="4" name="Chart 3"/>
          <p:cNvGraphicFramePr>
            <a:graphicFrameLocks/>
          </p:cNvGraphicFramePr>
          <p:nvPr>
            <p:extLst>
              <p:ext uri="{D42A27DB-BD31-4B8C-83A1-F6EECF244321}">
                <p14:modId xmlns:p14="http://schemas.microsoft.com/office/powerpoint/2010/main" xmlns="" val="457453946"/>
              </p:ext>
            </p:extLst>
          </p:nvPr>
        </p:nvGraphicFramePr>
        <p:xfrm>
          <a:off x="1219200" y="1295400"/>
          <a:ext cx="68580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3025650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endParaRPr lang="en-US"/>
          </a:p>
        </p:txBody>
      </p:sp>
      <p:sp>
        <p:nvSpPr>
          <p:cNvPr id="3" name="Oval 2"/>
          <p:cNvSpPr/>
          <p:nvPr/>
        </p:nvSpPr>
        <p:spPr>
          <a:xfrm>
            <a:off x="1828800" y="1828800"/>
            <a:ext cx="5867400" cy="403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it’s all connected</a:t>
            </a:r>
            <a:endParaRPr lang="en-US" sz="3600" dirty="0">
              <a:solidFill>
                <a:schemeClr val="tx1"/>
              </a:solidFill>
            </a:endParaRPr>
          </a:p>
        </p:txBody>
      </p:sp>
      <p:pic>
        <p:nvPicPr>
          <p:cNvPr id="5" name="Picture 4" descr="HG9GCASZ0ORNCA3FLN5QCAO9IQTSCAQC2BH9CAL2UJCGCA6ZUGIDCA7Y8A09CAHJ6D6SCA9W5CXRCAH3685WCAE8YT6ICAXX966VCATRBYD7CA90VLU0CAYHZSD5CARBFFEQCA6DMZ8DCASC3IPW.jpg"/>
          <p:cNvPicPr>
            <a:picLocks noChangeAspect="1"/>
          </p:cNvPicPr>
          <p:nvPr/>
        </p:nvPicPr>
        <p:blipFill>
          <a:blip r:embed="rId2" cstate="print"/>
          <a:stretch>
            <a:fillRect/>
          </a:stretch>
        </p:blipFill>
        <p:spPr>
          <a:xfrm>
            <a:off x="2209800" y="152400"/>
            <a:ext cx="4572000" cy="1143000"/>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43000" y="1905000"/>
            <a:ext cx="6934200" cy="449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3600" dirty="0" smtClean="0"/>
              <a:t>Nearly 2/3 of America is an immigrant, a child or grandchild of  an immigrant, or married to an immigrant</a:t>
            </a:r>
            <a:endParaRPr lang="en-US" sz="3600" dirty="0"/>
          </a:p>
        </p:txBody>
      </p:sp>
      <p:pic>
        <p:nvPicPr>
          <p:cNvPr id="3" name="Picture 2" descr="imgImmigration.jpg"/>
          <p:cNvPicPr>
            <a:picLocks noChangeAspect="1"/>
          </p:cNvPicPr>
          <p:nvPr/>
        </p:nvPicPr>
        <p:blipFill>
          <a:blip r:embed="rId2" cstate="print"/>
          <a:srcRect r="13115" b="9023"/>
          <a:stretch>
            <a:fillRect/>
          </a:stretch>
        </p:blipFill>
        <p:spPr>
          <a:xfrm>
            <a:off x="2895600" y="0"/>
            <a:ext cx="3124200" cy="2133600"/>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0428522.jpg"/>
          <p:cNvPicPr>
            <a:picLocks noChangeAspect="1"/>
          </p:cNvPicPr>
          <p:nvPr/>
        </p:nvPicPr>
        <p:blipFill>
          <a:blip r:embed="rId2" cstate="print"/>
          <a:stretch>
            <a:fillRect/>
          </a:stretch>
        </p:blipFill>
        <p:spPr>
          <a:xfrm>
            <a:off x="0" y="762000"/>
            <a:ext cx="9144000" cy="6096000"/>
          </a:xfrm>
          <a:prstGeom prst="rect">
            <a:avLst/>
          </a:prstGeom>
        </p:spPr>
      </p:pic>
      <p:sp>
        <p:nvSpPr>
          <p:cNvPr id="2" name="Rectangle 1"/>
          <p:cNvSpPr/>
          <p:nvPr/>
        </p:nvSpPr>
        <p:spPr>
          <a:xfrm>
            <a:off x="0" y="0"/>
            <a:ext cx="9144000" cy="769441"/>
          </a:xfrm>
          <a:prstGeom prst="rect">
            <a:avLst/>
          </a:prstGeom>
          <a:solidFill>
            <a:srgbClr val="00B0F0"/>
          </a:solidFill>
        </p:spPr>
        <p:txBody>
          <a:bodyPr wrap="square">
            <a:spAutoFit/>
          </a:bodyPr>
          <a:lstStyle/>
          <a:p>
            <a:r>
              <a:rPr lang="en-US" sz="4400" b="1" dirty="0" smtClean="0"/>
              <a:t>        We Are All Immigrants</a:t>
            </a:r>
            <a:endParaRPr lang="en-US" sz="44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“World Is Flat” Guy, Tom Friedman</a:t>
            </a:r>
            <a:endParaRPr lang="en-US" dirty="0"/>
          </a:p>
        </p:txBody>
      </p:sp>
      <p:sp>
        <p:nvSpPr>
          <p:cNvPr id="3" name="Rectangle 2"/>
          <p:cNvSpPr/>
          <p:nvPr/>
        </p:nvSpPr>
        <p:spPr>
          <a:xfrm>
            <a:off x="3124200" y="1219200"/>
            <a:ext cx="5791200" cy="4462760"/>
          </a:xfrm>
          <a:prstGeom prst="rect">
            <a:avLst/>
          </a:prstGeom>
        </p:spPr>
        <p:txBody>
          <a:bodyPr wrap="square">
            <a:spAutoFit/>
          </a:bodyPr>
          <a:lstStyle/>
          <a:p>
            <a:endParaRPr lang="en-US" dirty="0" smtClean="0"/>
          </a:p>
          <a:p>
            <a:endParaRPr lang="en-US" dirty="0" smtClean="0"/>
          </a:p>
          <a:p>
            <a:r>
              <a:rPr lang="en-US" sz="3200" b="1" dirty="0" smtClean="0"/>
              <a:t>“Pour into the America the most diverse, smart and energetic immigrants from every corner of the world and the stir and repeat, stir and repeat, stir and repeat.” </a:t>
            </a:r>
            <a:r>
              <a:rPr lang="en-US" sz="2400" dirty="0" smtClean="0"/>
              <a:t/>
            </a:r>
            <a:br>
              <a:rPr lang="en-US" sz="2400" dirty="0" smtClean="0"/>
            </a:br>
            <a:endParaRPr lang="en-US" sz="2400" dirty="0"/>
          </a:p>
        </p:txBody>
      </p:sp>
      <p:pic>
        <p:nvPicPr>
          <p:cNvPr id="4" name="Picture 3" descr="friedman%20pic.jpg"/>
          <p:cNvPicPr>
            <a:picLocks noChangeAspect="1"/>
          </p:cNvPicPr>
          <p:nvPr/>
        </p:nvPicPr>
        <p:blipFill>
          <a:blip r:embed="rId2" cstate="print"/>
          <a:stretch>
            <a:fillRect/>
          </a:stretch>
        </p:blipFill>
        <p:spPr>
          <a:xfrm>
            <a:off x="609600" y="1676400"/>
            <a:ext cx="2057400" cy="28956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Oval 2"/>
          <p:cNvSpPr/>
          <p:nvPr/>
        </p:nvSpPr>
        <p:spPr>
          <a:xfrm>
            <a:off x="228600" y="1066800"/>
            <a:ext cx="8382000" cy="47244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Want to Win?  Build the most powerful teams on the planet </a:t>
            </a:r>
          </a:p>
          <a:p>
            <a:pPr algn="ctr"/>
            <a:r>
              <a:rPr lang="en-US" sz="3200" b="1" dirty="0" smtClean="0">
                <a:solidFill>
                  <a:schemeClr val="tx1"/>
                </a:solidFill>
              </a:rPr>
              <a:t>(just like NBA, MLB, NHL)</a:t>
            </a:r>
            <a:endParaRPr lang="en-US" sz="3200" b="1" dirty="0">
              <a:solidFill>
                <a:schemeClr val="tx1"/>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4800600" y="1981200"/>
            <a:ext cx="4648200" cy="3416320"/>
          </a:xfrm>
          <a:prstGeom prst="rect">
            <a:avLst/>
          </a:prstGeom>
          <a:noFill/>
        </p:spPr>
        <p:txBody>
          <a:bodyPr wrap="square" rtlCol="0">
            <a:spAutoFit/>
          </a:bodyPr>
          <a:lstStyle/>
          <a:p>
            <a:r>
              <a:rPr lang="en-US" sz="5400" dirty="0" smtClean="0"/>
              <a:t>Talent is the New Oil.  Drill, Baby, Drill!</a:t>
            </a:r>
            <a:endParaRPr lang="en-US" sz="5400" dirty="0"/>
          </a:p>
        </p:txBody>
      </p:sp>
      <p:pic>
        <p:nvPicPr>
          <p:cNvPr id="4" name="Picture 3" descr="j0178802.jpg"/>
          <p:cNvPicPr>
            <a:picLocks noChangeAspect="1"/>
          </p:cNvPicPr>
          <p:nvPr/>
        </p:nvPicPr>
        <p:blipFill>
          <a:blip r:embed="rId2" cstate="print"/>
          <a:stretch>
            <a:fillRect/>
          </a:stretch>
        </p:blipFill>
        <p:spPr>
          <a:xfrm>
            <a:off x="304800" y="2057400"/>
            <a:ext cx="3810000" cy="3048000"/>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final.folder.tif"/>
          <p:cNvPicPr>
            <a:picLocks noChangeAspect="1"/>
          </p:cNvPicPr>
          <p:nvPr/>
        </p:nvPicPr>
        <p:blipFill>
          <a:blip r:embed="rId2" cstate="print"/>
          <a:stretch>
            <a:fillRect/>
          </a:stretch>
        </p:blipFill>
        <p:spPr>
          <a:xfrm>
            <a:off x="0" y="762000"/>
            <a:ext cx="8839200" cy="4495800"/>
          </a:xfrm>
          <a:prstGeom prst="rect">
            <a:avLst/>
          </a:prstGeom>
        </p:spPr>
      </p:pic>
      <p:sp>
        <p:nvSpPr>
          <p:cNvPr id="3" name="TextBox 2"/>
          <p:cNvSpPr txBox="1"/>
          <p:nvPr/>
        </p:nvSpPr>
        <p:spPr>
          <a:xfrm>
            <a:off x="762000" y="5334000"/>
            <a:ext cx="7543800" cy="707886"/>
          </a:xfrm>
          <a:prstGeom prst="rect">
            <a:avLst/>
          </a:prstGeom>
          <a:solidFill>
            <a:schemeClr val="bg2"/>
          </a:solidFill>
        </p:spPr>
        <p:txBody>
          <a:bodyPr wrap="square" rtlCol="0">
            <a:spAutoFit/>
          </a:bodyPr>
          <a:lstStyle/>
          <a:p>
            <a:r>
              <a:rPr lang="en-US" sz="4000" dirty="0" smtClean="0">
                <a:solidFill>
                  <a:srgbClr val="002060"/>
                </a:solidFill>
              </a:rPr>
              <a:t>Welcome to the New America</a:t>
            </a:r>
            <a:endParaRPr lang="en-US" sz="4000" dirty="0">
              <a:solidFill>
                <a:srgbClr val="002060"/>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8" name="Picture 10" descr="http://www.ccmsi.com/shared/uploads/02120_manufacturing_workers_web.jpg"/>
          <p:cNvPicPr>
            <a:picLocks noChangeAspect="1" noChangeArrowheads="1"/>
          </p:cNvPicPr>
          <p:nvPr/>
        </p:nvPicPr>
        <p:blipFill>
          <a:blip r:embed="rId3" cstate="print"/>
          <a:srcRect/>
          <a:stretch>
            <a:fillRect/>
          </a:stretch>
        </p:blipFill>
        <p:spPr bwMode="auto">
          <a:xfrm>
            <a:off x="2895600" y="2743200"/>
            <a:ext cx="3124200" cy="2037664"/>
          </a:xfrm>
          <a:prstGeom prst="rect">
            <a:avLst/>
          </a:prstGeom>
          <a:noFill/>
        </p:spPr>
      </p:pic>
      <p:pic>
        <p:nvPicPr>
          <p:cNvPr id="14" name="Picture 13" descr="j0407043.jpg"/>
          <p:cNvPicPr>
            <a:picLocks noChangeAspect="1"/>
          </p:cNvPicPr>
          <p:nvPr/>
        </p:nvPicPr>
        <p:blipFill>
          <a:blip r:embed="rId4" cstate="print"/>
          <a:srcRect b="23906"/>
          <a:stretch>
            <a:fillRect/>
          </a:stretch>
        </p:blipFill>
        <p:spPr>
          <a:xfrm>
            <a:off x="6324600" y="4267200"/>
            <a:ext cx="2590800" cy="2438400"/>
          </a:xfrm>
          <a:prstGeom prst="rect">
            <a:avLst/>
          </a:prstGeom>
        </p:spPr>
      </p:pic>
      <p:sp>
        <p:nvSpPr>
          <p:cNvPr id="3" name="Rounded Rectangle 2"/>
          <p:cNvSpPr/>
          <p:nvPr/>
        </p:nvSpPr>
        <p:spPr>
          <a:xfrm>
            <a:off x="228600" y="228600"/>
            <a:ext cx="8610600" cy="22860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Personalize communication to all stakeholders. Everyone must understand how they add value to an international human capital strategy.       </a:t>
            </a:r>
            <a:endParaRPr lang="en-US" sz="2800" dirty="0">
              <a:solidFill>
                <a:schemeClr val="bg1"/>
              </a:solidFill>
            </a:endParaRPr>
          </a:p>
        </p:txBody>
      </p:sp>
      <p:pic>
        <p:nvPicPr>
          <p:cNvPr id="135174" name="Picture 6" descr="http://msnbcmedia4.msn.com/j/MSNBC/Components/Photo/_new/100618_biz%20uaw%20workers.grid-6x2.jpg"/>
          <p:cNvPicPr>
            <a:picLocks noChangeAspect="1" noChangeArrowheads="1"/>
          </p:cNvPicPr>
          <p:nvPr/>
        </p:nvPicPr>
        <p:blipFill>
          <a:blip r:embed="rId5" cstate="print"/>
          <a:srcRect/>
          <a:stretch>
            <a:fillRect/>
          </a:stretch>
        </p:blipFill>
        <p:spPr bwMode="auto">
          <a:xfrm>
            <a:off x="6019800" y="2743200"/>
            <a:ext cx="2889504" cy="1856232"/>
          </a:xfrm>
          <a:prstGeom prst="rect">
            <a:avLst/>
          </a:prstGeom>
          <a:noFill/>
        </p:spPr>
      </p:pic>
      <p:pic>
        <p:nvPicPr>
          <p:cNvPr id="135176" name="Picture 8" descr="http://www.shorpy.com/files/lehi-intel.jpg"/>
          <p:cNvPicPr>
            <a:picLocks noChangeAspect="1" noChangeArrowheads="1"/>
          </p:cNvPicPr>
          <p:nvPr/>
        </p:nvPicPr>
        <p:blipFill>
          <a:blip r:embed="rId6" cstate="print"/>
          <a:srcRect/>
          <a:stretch>
            <a:fillRect/>
          </a:stretch>
        </p:blipFill>
        <p:spPr bwMode="auto">
          <a:xfrm>
            <a:off x="2819400" y="4572000"/>
            <a:ext cx="3506470" cy="2133600"/>
          </a:xfrm>
          <a:prstGeom prst="rect">
            <a:avLst/>
          </a:prstGeom>
          <a:noFill/>
        </p:spPr>
      </p:pic>
      <p:sp>
        <p:nvSpPr>
          <p:cNvPr id="135180" name="AutoShape 12" descr="data:image/jpg;base64,/9j/4AAQSkZJRgABAQAAAQABAAD/2wCEAAkGBhQSERUUEhQWFRUVGBQYFxcYGBcYFxcXHBgXHBcXHBoYHCYeGBwjHBUVHy8gIycpLCwsFx4xNTAqNSYrLCkBCQoKDgwOGg8PGiwkHCQsLCksLC8sLCwsLCksLCwpLSwsLCksLCwsLCkpLCwsLCwsLCwpKSwpLCwsLCwpLCwsLP/AABEIAMYA/gMBIgACEQEDEQH/xAAcAAABBQEBAQAAAAAAAAAAAAADAQIEBQYABwj/xABAEAACAQIEAggDBgUEAQQDAAABAhEAAwQSITEFQQYiUWFxgZGhEzLRFEJSscHwM2JykuEHFSOiglOy4vEkQ8L/xAAbAQADAQEBAQEAAAAAAAAAAAAAAQIEAwUGB//EACsRAAICAgICAQIFBQEAAAAAAAABAhEDIRIxBEFREyIFYYHB0QZCcZGhMv/aAAwDAQACEQMRAD8AkOutNyUe4utJlr6SzxwWWly0TLShaBjAtOC08LShaBDMtKFp+WnBKAoZlpctShhgUWGGdrgQKdBsDJPLcDzqw4baUGGUTsZE618/5/8AUPjeG3CnKS00vX6v9rN+DwMmVcukUuWuyVuF4TauCCg9P2RVLxbo01sF0kqNwd17+8VP4f8A1D4/mPi04t9X0/1/knN4csW07KILShaeFp2WvoTGDy10UTLS5aLAGFpctECUuWgAQWnZadlpctFgMy0uWnAUuWiwB5aUCn5aUCgAYWly0SK7LQAPLXZKLlpctAActdlo2WkigYLLRbSUoFOApAVrrrSZaK660kUCGBaULT4pYoAaBS5aflpwWmAzLTMTfW2jO5hUBZj2AVA4lxgpeSzbClypchiQAuw1E6lu6sj0t6TNiF+zC21oyPihomRrlEbrMGeelZ8vkRxp/J2x4ZTaSLL/AE66TW/t7LefMuJbqliCUugEWyBA5MV2j5eyt5YslXMtm360yDr83nXkN7ozbTDBgSL4XOCGPiNNl5Ac51r1joPxL7fhM5P/AOQgHxF/ENR8QDlmgmO0HtFfnf4147nL68F33/J9Jhi8K4TZruGXdqt7pBG3jVDgF6s8u3wq1R9K8HD5M8MGq0/+E5oW7MXxTBfDuso2mR4HUfTyqLlqbxO/8S6zcpgeA0/fjUbLX7B4jyPBB5P/AFxV/wCa2fNZK5OuhmWlC0QLXRWkgHlpYomWlyUDBRXBaLlrstAA8tdlomWlC0ACy0uWiZa4LQAzLXZafFLlpAMiuiiZaXLQMFFdFFyV2WiwoFloiinhacqUrCirddTSBaKw1pMtOxDIpwWnhaquP9IbeFAB1uPoi9/It2LScklbGk3pD+J8btWCFYy5EhBqY7T+Fe+ooxuIuwBbFpDu6srOo7RII9qz/GMMlq2HZ5xFxhLE9Vp017FWdPTwEnxrltVtM2WzAY5ioynSSRzn2PYKx5M0rNuLFCtlp0n/ANL+IWR9rsXTiMqyYgvl3nb/AJBGsRPcapOD9HXxFo351UkhYlnG7a+enbFegdBLOIVjb+0gltV61zRhuNRBBA7OVVHTPhuJwN4/CBUYjM/VEgONWyECACNSInQd9YpbuzVG4P7TH9JeJMVSwurtCgDeOU+pFWfBMQeFNavIxeepcT8YO+Xu5R4HlVV0etfEvNiLsFyQigbBvvkDsA0HiavOkHBkvoozFXXYqd55EeX72ry5qL+x9ez04p5E5+/R7NgWU2xctQyOAyjeJ8OY2ju7qrOJ8VcFVTTcse6CAB3z+VZv/TV72EtvZvtmtZpQZSDbJ+YCd15xG574q94veV7pKmRC+teb4X4NJ+YllT+krktae+n/AB+Xwef5HkcYNf3FflpQtFC12WvvkzxaGBaUJRQtSsHwu5dEoAR2kgUpTUVbY1GyFlpctSsXw25a+dSByO49RUcCpUk9obVdjMtIVouWuK1VioCVpQtEy1wWnYqGZaSKLlrstFhQLLS5aJlpYosdAwKUCnxXRSsBhFdlp5Wky0WMSKei0kUS2KVgVhFcBTyK4Cp5BRC4nxBLFvO5AkwJ2k/snyrzTG4Z8Qz4rdQSCOYAGr+kT/irT/UW8926lq2SQoMqBt2t37HyXvqrudJTbsCyyiCAAyjXLzkDQztPjvWbLkt0zTihSsqXt3sQFZpFoEqrHsX7o7SP1r0PgnGbNvCaj+Rl+9cYjf8A8hz5a9lV+FxWHbhkKVJWQqjcXCxKnuEEn1FY3hd24+JCNuxy66BddPAA/nWa6NFWabD9LMRh72VcqFCCkiZEyup58uXOvTeLdIFxeDzXQMsLcV0kNbbSDBnaeXZVNiOiVgYYXWUO9vV3O4XmVnRQu/hNTOjWNwjlrN+7bdXUhDqrCN1JXRhGvlSa9s6Jpq0YbhFu3fxGIXMUKC9cXKuhYO0gj+YR6VtuH8DW2QxhnEjNECNNhy2onCOieHwLYm814XWa25tjQyMp2jfaNdiam2LuZVYfeAPqJ/Wunj4oW5Vs5Z8uRR4p6FApQtOC0sVvs8+huWnBaYb6/iX1FAv8XtqOqwdoJCqZJjwqfqR+SuD+BnFuIpZRTcJVWYIWAnLIJk8403AJ12rRdHHyqjW3Fy040I1EeWh8RpXiPSLpB/uLWpUpbt5iVJ0YkiGI5QBHPc0boz01vcNvAoZwpaHtH5QxGrJzQxAkaHmDXn5vJTlS6N0PFlw5Ps+j7lsOpVhII1FYnEYfI7L+EkVqeC8cs4mwL9lgyET3gjcEciKy967nYsd2JPqavxW7fwcc60r7BRXRTqWt1mageWlAp0UoFFhQ3LSRTzSRRYUJFdFOroosKEikinV0UWFDDXRTiK6KLChpoiCmxTl0osdFbvsZ8K4tlBPYCfTWsU1x3JdQdST1d/Qa025xi4iNLtABkHXl31wWRM6uDRR9GOLBsU9y8dyVVjsCTrPZoInvoXGMCuLxB+GMpdgqERlPKT4mTPfU/hPArb4X4wcKxzsT93TTUcjpuO2snw/4tq8rrmGU5pXbu7t43rLJvpmqNGmxPR84PILw6nbbILNG+jRGp50zEJYNovZbr29bgbquVnqvE8tF0mtBcspiMILuLdSUDEtbgZeYU8i2wiN68wfERczDXuO0cx4cqh/aNOz0PAdLnxKhXMKsAoNm5Zm7SezxqbheiV6xdB+ILKmGt5gWJHZGwjbXXu1rL9Gbq4e7bxGhtvOg1ywet/5AkEdx03r0/jvHrd2wLVsh7w1DD5bbdh/FpAIH6Va32NOtIuuH9H0ui3eN3RFK3lUAELEzrOkr4wTULBX7TArZZWW2coymYAkL26ECsLwHi+KGIHWuORIdBtl2YZQQo841ArYXMNbwji9culLV8HKgjKGBloUaltZjfU6nlUJcXYZIclRaCsp0g46WxS4S2SNJcjm0SE8I1Pj3Vp1xClc4YMkTmEwV7ddR5615ne4ddvkYuxrdzs7JzPWJBX8WhAI3q82So69nDDj+7fo02F4gFyLEhiyeFxWjLPYQVHn3VHfGW8N8M3GyD4cKxDGWBQwYB3AaqxCbZTNIW7fN1cwIZSBnuW2B5gpv3A86H074jme1aKZCskiQw1Ve4HQyNtwa8fJy+tja9Nv/AIbn00U/GLlpHf4bDI5z222UpMlQTGqnqkeHbR8Pw4YlRbVZzkKsnLB3BnkdCfLnQsDh4dWUCQ3VBVWGYxyYETt31q/itYxLLdaMjWVkwJIQuZgAT1yJ5A91dJOKmo+3b/1R0jkdUzQ9C+Af7fbhGfM8ZwzZl59UDaNd/erio2ExobqkjMJ05xJj2FSa9fE48bieVlUuT5CxXRXV0105HOjorjXTXTSsKErqWkosKOpYpBS0WFHRUfF4oWwCRMmKPNV/GvkH9Q/I0WOhn+9D8Pv/AIqyUyKytaiz8o8KSkHEdSqKSlBp2FHmL70DiBX4T52IER3knYCf3pRiddPY/pWZ6UlxeVToiKDOnPfz5VzlSVlxtsZZsX7GGJk/CfXkV30kfdMitD0Mv/Gw91AgsvlZvjbqVEAg81idNxuapsHxZG+GbylbakDKPlyjfKCZYnme/eg8Y4i192TCq1uywEqTCkA7lQSFUToCTWWU1Hpmivkp+LY3M5VWJQaCPlaPvR9ah2rTMQFUkkgaCfKj4gKCdAWHZOWe0DTTbcmlweJhtS0DbLAg+HZXK2+hmvHCrVvANadymKc/EtwCbZCCCpJ+UvmMH+QTE0//AE/GZgt05Fk5GMAn+XXbXYnwg1T2ukBe0bV0PdQRlAKjKJmAcpIoNjHMs5Qw1OXMpMdklRrHhyp4/t7Ks9w4nwy3ashl/wCNhsNviHlm+8x/m/TbG4jpfdlrNy0Bb2e1cAJYds/dPMFe7U1muC9Mb7XQuKaJ0+K86eJI28PSvR7T4K2y/aLha5ANu8LZcJOsBVmRzk9oiK7r7tISaitgk4daW1nuNdK3C3wrfwxbtWhH3jEs2syIJ3nnVAMTctnKEGYH5WYATI3PIEcyPGtJ0gxN1rcYS5bxFtozMjL8TTWPhkysfi37Iqvwdq7ZtqThRkUH4ts/xW/nAOsAHaZ7AanJpPTOkFyfZTdJ+MBDYZ1bdoWQ2jAKzDWDC541gyNYrOY7iC4nGCGJEgDNAYySzHsks7HfnW24phsNi8MLiGUBZC5UM9kzsecHUa+s1hOKdC7gyupBDFiSJU2xMyRyUco7OVY4q3yOk4tM0jY/7KrC1bzXEKtbIEkkAEqCNZmRp+lZnjnSK/edWvSrtDMIIIIAGubWYVd/y0qzwePt20w83PifDl7kGWCxCDTUAh2IEjtO1S16L2sVYe58TJiGuMygtKhIAS05EwSFzTuCezSphBzyul0u/wBjnKaitl10G4uhzFiSxKAkknMxtgiJ2gdWO7tJrbJdBE14bg8RdwrlCQCNdGVhmICBgVJBgFudej9HekJYqHIOYFursOwCTMeHYa2Y58dMicFNWuzW5qTNQTfAEkgeNNXFKQSGHqK1WZaJGauzUJXnXtp00WFD81dNMzUy7iAoljAosKDzXTUBuLWwCZMCORp2GxuYwd9SI/Dy89aLCiaTUDjP8P8A8h+tFv4sLvr3DeqviOJLECTE7eQ/zRY6IRNabDnqDwrMGrazxQApbgyconlqJ+lAi0mums/xHizi4VUwAewT71b4K8WRWO5ApgeeKCxOkxGaOUyRI15A+lV903rq37dxUEsCHgk8iunLQR61bYe1abOnxPs91UdluF1EgagHrdYDXlMTWR4VjTazsLrH4nzhoYOd9ZEzvrvWaeatM6xgvRM4vbS3aVUz/E3Ys2bKpEgLHVAOh0G1RuGqTYk/fJJPbBgUfiuDa4itbjK4DDRt9RExBYkHTfQmIp/DUufASRpBmd9z9ax5NP1VnT0ZtsMPikXCUBMzoeryO+s91Dw8c/erDi+D+GckzqX8A0aeoJioK2a7Qae0S/gsbd6j2755a1UqwBgMB2/Txqzs6gQMo5n5mbwA286qxoueHdaZ9KtreBERMdmui9pHdtI7tOw1HDsT/Ll5AaTV9xB8lrNsx6q+Jn9AT5U4zcXa7G1emV50MtMjZgSrA9zKQRV1b6T4m6bdhroIDHK1yC50+QmJYRy3ntgVlcXwHG2AuIW0ws3I+aCrGJBAnNqBuN4oDcUs5hnYB41HJG567T2a+MV6f18eeNT0zPwljdraPXeN9FrZwoxeBLWrqCXCkTcgywcR1mmT4TprXn9i6Jb4hYzsA0SfTatT0T4hkthhe+MXUEnMWA1EAeA3/wAVpsPYt3IORNfmlVn/ADXjvNCMnFK/zPTWCcoqTf6HkmNvk5lCIQwIaEtgkEg7qoO4B33AqqxXD1YdZJ1+YsxadgMxMx3bV6RxPgtlnuGwRNp2Fy0SMyRzHasQe3UVXtgVPKt+JRnG4pf6MeVcJVI80v8ABimtvTuOoPnUjhPFrlm4JnSBlJ0j6eFba5wQQQBVdiuisiI07Ow9vd5Up4F6FGZqsHdGJQEaMBoQ0yvfA3FIeGtyM+/5GfasjwjCX8NdGr5NyAAWA/lnQ+laZMJduKTavXL1uQdDLICP4bhddD2jsrnGXH7ZIc4X9yLXDYlkMEyAoAXbWN+2JqK3EriEgtM90fvah4XC5d2ykmYYmSfPwqxFgRrJ8f8A4n9K6qLOHJFf9uuk/PyOu/72oVzFMdGYmDsddeVT7nD0bl6b/oah3uAD7rFSf3zik1JFJxIl2/pE791SHxxBDBo0A+tRrvAbg2IPqPz096i3cFcXcFe/l6iublJdlVH0WQxZMloPearRj3YjkATsPKahNfAMNcUkcwwby0NPGKtwTnUbaHfWeXZpqeUip+oi1D8izt4lswViOcz+c0S9jFzTmA2E9kAa1TvfhZygg6A7jTeD5ikuZSByPKSI9f8ANNS9EtFp9qUmSw8yZ/Kn2cf+FjHd/wDdVpd0gqRrAgMre0nTvrl4ux/LQD9BTc2hKKZUcX4JbzlyubNvJb0jSgWsKgMKqgHsH60bGYtraMZzAcj49o29Ki4fiQuDqxm5rz8eyKz+Tj4u0XhnaJOItQUfcAg5eUx1u/Uj6RUzhEvYAmSGaTz3n9RVDiuNDPkHWEkAiNxGwAn5gdZ/zYdH76fDOZX1JkKSATz05VhyRbhS+bOz27Kjj2NU32kEQApB3lRBqtL/ABDA2qw47aS7iithGMgZhvLwAY/XXeaj2sBcttAXNGhXZh3EGtcFSRyYWxgoqfbTSF/L66U2yrf+m89+Ue5NSGvFFLPlVR2dZieQ2gE+dXYErA2wnXuEBRqSdhTsXx5L0MTltrIWYE8s3nFY7G8Se6eseqDIXkPqe807C4J7zFU+6J1MQP2aKvQWaDifTN3s/Z0dzbJGnLeYA38u/aqrhvBlu2rtwMVa2NFgFTpMk7jZuVGw2CNodZRnOxlgRvsdO7ad6Fi79xEaWYZ4UiDBGwEkbAH3q1Gtshyvouug/SFUAtM2Vs02ydjO69kyfOfX0zA8YtpmzsNM5hWBYELO3KvFuEYfKxZ1bqgkRtttmG3OgYo2cua0HVididB268+XPnWV4k3aZuh5LjFRaNt/qNimTF2sVabK12yknTdCU17QRl9KdwTpyjwuIARvxich8fw+48KwGJ4lcuGbjlzAALawBMAdg3pEvVrwZJYtJmXOo5ZXR7YjAgERB27I7qepryjgvSW9hj1DmTmjar5fhPhW/wCDdKLOJ0U5X/A2/kdm/Pur08eeGT8mYJY5RLxVqHf4Opf4tp2s3vxpzPKQdDrUhXiiZ5qpwUlTCE5QdoEvEL8f8y25kywkI406xAn4ZOs6EeFODjc22XvttI8eqVY/28qKGpptRqpy926ny5eIjzqPp0qRTnbsQYgTAvCfw3FE++RqJnuLugI/keP+rwP+xoN3Fqo/5YUdrfJ6nTyMV1rD2yM1swDztsQP+hymoaCwh4kq/Nmt/wBaFR/evV59tGs3gwlCG71ZW9/80EBxtcn+pQfdMv61Gv4RWMvYUn8aEBvU5W96hplIXi/C0xCEHQ7qw3B/Ud1ZLEdGmQwzjaYAYyO6N611i6oORc+gmHzE98lt9TvNOxFvMPpp/is08akd4ZZR16Mh9psKgy3Xz5YaUMbaxrNRRjQVKiTEmNfzEaVc8Y6OZ+sgAedRyb6HvrNpba2SSCAJBJUwDpofUetZ7cTQlGSsk4fGEHTQAcp19akW31Jg69lRrSltQQVnwjw1obYjIYkj3rlKTYaJD2eygXcKD8yK3iBNB4jjspOVCpB1g+GuXaKn5wiBipJI0BGUGROukbcq9OWWPxZhjjkyBhuji4h8lq07NpKoCY8Tso8TU+/0buW1bNeW1bWc0OrSTv1gcoPfJodrGkEMVQAx1XnJB7hII30PbtScfxTPaufEUs2oAOoU90aCNeysrt9aNFV3sozxRLLgYU5dwbh1J/pzbeMCn2bpLnNJk/MTrmPOdyTWenWpmHxpUqPnA2Gv51yoo1CYbtY1R8cvFjlX5EJ17W5me7b17an2OMBlkBgY20MHx7qrTYAmCRO8ae21NCZWZalcLxnwroblqDHZH1ikbBzs3r/imPw+4Nlkdq6/lVJ07F2aheMK33vXT32oV5gRpEd23tpWdwZJYA8p056AmpKWnU8/yNdvq32jnxollik5dJBBjmDvtpz96gNhFOgJWPP6VZ2mn5gJ7xB9qecOvMEeUj1FR9rKpopXwRjq9Yjsjv5HWoty2V0YEeIitJ8MDmCPUe+goNzIREx7j0Mik4jspLJPLXuo2aO72NTjwwHVMp8DB/UUO5YuLuDH8wkeo/e9FMLRfcE6c3LcLeBup+L/APYPP73nr31u+H8St30zWnDDnG47iNxXjzKdwPQyPrRcJjHtOHtsyMOY08j2+BrRj8iUdS2jlLGntHsytTlNY/gn+oCvCYkBG/8AUA6p/qH3fEaeFa+24YAqQQdiDII7Qa2xlGauLODTj2F8dj+/Oq3EcFtzmVFB7pQ+TJDD3HdU7PFNY0NJhZAt23Gi3nU/huBbg9TDEeDUT7TfXdLdz+hih/teR/2qWtsHQimthyB1dR2HfyPPwPrXNxKsqL3FIaXS5bIMgskrPZmTMuu29XFm6Liq6mQQCCIOnlP5VHB1PIjlsR4in2GCnKYytJWVmD94SNR2+tRKOrKsNAB5HuMz6A5vKKpeMcI+JrJUnnqCNew8tqvis947AQR/a9Rb1gDeB3HMntqtZpwvZ1jKjE21+GClyZHPcN2ETTcVaA0kHnqO7TcVrMVhFdesB4yp/XXyrPcQsuh1QEcjl186xuJoTQHiYuloDmJnKOpv/TAPhUDFWiTLgnvNXt1cx0I/Ko9wsvLSts0l0Z05PtgrOK0AjuiiKinaQe7SmBl3KAd4qRYxAGix4bUlJVQ3Ej3OGW3+dFbvIE+tQMR0VtHVSyH1H1q/zqdxSiz2Gk1FgZc9HriTkhx3GCPKq+/aYGGBB7CIP+a3Btd3pSXLQcQYYdjCaPpKtByKHiPDmaxhsgDKlqWywSGZizBhvIEVW4ewZ0Poda2bWVNhrbBhOgIggTvpGo0A17apv9gI+WG/pMH+1tPeufBlWiN8EtBJ1GxYa/3DWlOEn5hJ7YDf+2Goj2GXSSO5gR+dPDEbimkDI/wOzXuEN7HUUMNrpHgDB9DU/Op39/rTmwqsI9jDj0Oo9atR+CWyv+0Wj86x3gQfUU7/AGyzd+S5r2MJ99G96df4Erbaf0N//L/oar7vBnXZge5gUb3096qq9C7CX+jdwaqJ70IPs0H3O9RjcvWzBbyfT/3R3bE0QX79rfOvjqPfepdvpKSIuIrj09jRS/wK2V741T/FtCe0aH3196Y1my3y3Cp7H+p196tVuYV9NbRPeQPTVaHd6OZhNtlcf2n1Xq+3bScQ5FRf4cyidGHaKl8F6R3sMf8AjaV5odVPl9094oV/hdy3yde8aj1T6VDdSTyPhv5xUbi7RWnpnqHBel1nEwP4dz8DHf8ApOzfn3VdRXiU1puCdN7tmFuTdQdp66+B5+B9a0w8j1M5Sx/B6SKVmioPDeLWsQma04PasQw8Ry/e9GvXYrR3tEHYh1I1G3PmPpUO7iyBHMGVaNQ3KRzHh6UjX5Mf4potTQkNlrhb3xUDBVMjYdVgeYgdh7qcdObr3bj9+VV+HUC4AzZVfnyDjae4j3irb7M/3HDDxB9jXFx2Mr8Ths3ND4EqfQQD6GqzDYdkBzoQT+IHy38/WpfGsaVtt1VzyACDBDFgB1SCCJ5eNXdvhyKdFHfIzA+R0mZ1rjPHfR0jOjAXBBpyXyKms4O4nvH7ihjCg/KfI6VIwOVTyjwoV7AmJUg1KewRyoZH7FFJ9hbRDV2TefCpVnEzvRBdPMBvGuW2h7VNHFroLDC6Tz9acgHMen0oTW2jTUd1NtMRvVXQLZNW32GkKdq+YoK4gUe1c86pSslobHKQR2MKDcwCHkVPau3ptUz4gPzCnLa/CfKqpMW0Ut7hL7oyt3Hqn/PrVfezW/4ltk7409R9DWpa2eaz3ilR+QOnYdqXD4Hy+TM2cXOzBvc/UegqQmL5H6j0+tWGK4HZfVreU/iTTzjb2qC/R24P4N4MOy5v4Tr+lLaFoQW1O2n9Jy+3ymo+I4QjclPlkPt1fahYhbtr+LZYD8S6j1/+VdY4ip+Vx4HT84/WnoRAxPR+Niy/1CV/uWR7Cof2K8mqiR2oZ/LbzitMuLI3Hpp+/SlLox1Ant+VvUa+tJwQ+Rm7PHri6Eg/1fWiPxS0/wDEtie0fXerzEcPVxrr/UA3/YQw9aqcT0dH3Qy/0nOPQww96lpopNEJsMjfI/kdfz1qLdwjLynwol3g7j5Sr92zejQajl3Qw2Ze4/5rm0WgmHxL22DIxVhsRof/AKrVcN6aZoW/ofxjb/yHLxFZQ4mfmAPfzpkURlKHQmk+z1fCrnAYEEHYggjuqSbcV5bwvjV3Dmbbac1Oqny5eI1rc8G6W2r0Kx+Hc/Cx0b+lv0Ota454z77Obi0Wr2c4K9vseRqZgLZdAQRnEhlmCGG/jO47iKGvoaHfWLqsNBchTyAb7p89v7aqatErRYXVcQLi5oMjMoaCCIg8tQPagWcOn3Gu2+5HJHo8xUlXuJ2x6j2py4oH50BPaK40UYonU5a7N21GalTEEd9Ra9l0TkvkDQ07Mp3EHuqGMSPCiBvOml8CD/ZJ+UzQHtkaGnrcipK3zzhvHlQBCBoy4g8wDRjbRu1T7Uy5gSNRqO0UxHC2jc8p9qd9mI1Go7qjlCN/enIxG2lKkyk2g3xu33p6sPDw1HpSLip+cA/nXfZkb5WynsO1FP0O0GS6eRDeH0p5ug6MIP786gXcC66jXsIpqY8jRtfEU1L5E18FoqD7pjxrmQjcT386i2sch3kH1FS7d0x1TI7vpXSznQ1X7D5GouK4TZufPaWfxL1T/wBd/MVOFwHcfWnfZh91qNAZ250Sj+BeK/yuJHqNPUVBxGAxFsdeznUfeTUe0j2Fa17bDcTSJdjUEip4hZirePXkxQ9+n1A9RUkYponRh2j6gx71p8RatXf4ttH74hv7lgiqq90OtEzYuvaPYesPVYb86VMZDZMyFmQ5RvIDR6a8xyNRnsIRAaJ2HzL/AGsKNieA4y2Cci317U1PmFg+oNVS4tQYYNbPYR9BP/WpYx1/hKHbL4qcp9G0NQL3Ciuxj+rT31X3q2S+x+Uhx5H6x7URMav3kHoCP351LQ7M3dsMvzCO/l6jSmkHyrYItl+Sg9q9U/Q+9Hbgtu5vPkSre3VPmKhwKTKbgvS+7ZhW/wCS32E9YeB/Q+1bjh3FLWLtlVaZB6p0dT4fqOYrH47oSQCbL5oHyMIJ8GGh84rPqz2n+8jqe8MDVQzShp9A4pntXC+LF064BdDlfkZHPTkRB86nKbbd3jB99DXnXQ/pM1zEqlxcxuDKSNJjUM0bRrJ7PCvQxgxykeIn3Fd1JS6OTVHnlxNaGyRXV1TJJqyk6AMKaLpU6V1dXEslWsd2iamLrrNdXV1jvsmWh4uU9Lh5aV1dSemAX7ROjKD37H6U84EFcymBPOkrqpAyIVrorq6mxILbvMNjRVuq/wA6gzzGhpa6ldBQ65wMZZRoHYR9KqyxQ77dldXVUkkrEmTcNjmMAgHxqZh7ofaR7ilrqExtBizLSlwdwK6uqnpkoRuHg6qY8aiNZKtB3rq6pGOGII50a7eS6Mt22twfzAE+TfMPWurqkqitv9CLFxv+IvZflBzr7ww9az/HeE3sG4W46XJ2OpPrAYeppK6nS42RZAs4tGIBBUns1H6Ee9WlgsjRmI279/H6V1dXL1ZfRq8Dh7jLmDKyjfMCre0g+1Nx/CbOJWLiyeTDRl8D+h0rq6qSvTE9AujPRz7GzuGzs2ikjZN4jtJGvgK1OGxwJ1EHu0/x7V1dTj9q0D32f//Z"/>
          <p:cNvSpPr>
            <a:spLocks noChangeAspect="1" noChangeArrowheads="1"/>
          </p:cNvSpPr>
          <p:nvPr/>
        </p:nvSpPr>
        <p:spPr bwMode="auto">
          <a:xfrm>
            <a:off x="74613" y="-909638"/>
            <a:ext cx="2419350" cy="18859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5182" name="AutoShape 14" descr="data:image/jpg;base64,/9j/4AAQSkZJRgABAQAAAQABAAD/2wCEAAkGBhQSERUUEhQWFRUVGBQYFxcYGBcYFxcXHBgXHBcXHBoYHCYeGBwjHBUVHy8gIycpLCwsFx4xNTAqNSYrLCkBCQoKDgwOGg8PGiwkHCQsLCksLC8sLCwsLCksLCwpLSwsLCksLCwsLCkpLCwsLCwsLCwpKSwpLCwsLCwpLCwsLP/AABEIAMYA/gMBIgACEQEDEQH/xAAcAAABBQEBAQAAAAAAAAAAAAADAQIEBQYABwj/xABAEAACAQIEAggDBgUEAQQDAAABAhEAAwQSITEFQQYiUWFxgZGhEzLRFEJSscHwM2JykuEHFSOiglOy4vEkQ8L/xAAbAQADAQEBAQEAAAAAAAAAAAAAAQIEAwUGB//EACsRAAICAgICAQIFBQEAAAAAAAABAhEDIRIxBEFREyIFYYHB0QZCcZGhMv/aAAwDAQACEQMRAD8AkOutNyUe4utJlr6SzxwWWly0TLShaBjAtOC08LShaBDMtKFp+WnBKAoZlpctShhgUWGGdrgQKdBsDJPLcDzqw4baUGGUTsZE618/5/8AUPjeG3CnKS00vX6v9rN+DwMmVcukUuWuyVuF4TauCCg9P2RVLxbo01sF0kqNwd17+8VP4f8A1D4/mPi04t9X0/1/knN4csW07KILShaeFp2WvoTGDy10UTLS5aLAGFpctECUuWgAQWnZadlpctFgMy0uWnAUuWiwB5aUCn5aUCgAYWly0SK7LQAPLXZKLlpctAActdlo2WkigYLLRbSUoFOApAVrrrSZaK660kUCGBaULT4pYoAaBS5aflpwWmAzLTMTfW2jO5hUBZj2AVA4lxgpeSzbClypchiQAuw1E6lu6sj0t6TNiF+zC21oyPihomRrlEbrMGeelZ8vkRxp/J2x4ZTaSLL/AE66TW/t7LefMuJbqliCUugEWyBA5MV2j5eyt5YslXMtm360yDr83nXkN7ozbTDBgSL4XOCGPiNNl5Ac51r1joPxL7fhM5P/AOQgHxF/ENR8QDlmgmO0HtFfnf4147nL68F33/J9Jhi8K4TZruGXdqt7pBG3jVDgF6s8u3wq1R9K8HD5M8MGq0/+E5oW7MXxTBfDuso2mR4HUfTyqLlqbxO/8S6zcpgeA0/fjUbLX7B4jyPBB5P/AFxV/wCa2fNZK5OuhmWlC0QLXRWkgHlpYomWlyUDBRXBaLlrstAA8tdlomWlC0ACy0uWiZa4LQAzLXZafFLlpAMiuiiZaXLQMFFdFFyV2WiwoFloiinhacqUrCirddTSBaKw1pMtOxDIpwWnhaquP9IbeFAB1uPoi9/It2LScklbGk3pD+J8btWCFYy5EhBqY7T+Fe+ooxuIuwBbFpDu6srOo7RII9qz/GMMlq2HZ5xFxhLE9Vp017FWdPTwEnxrltVtM2WzAY5ioynSSRzn2PYKx5M0rNuLFCtlp0n/ANL+IWR9rsXTiMqyYgvl3nb/AJBGsRPcapOD9HXxFo351UkhYlnG7a+enbFegdBLOIVjb+0gltV61zRhuNRBBA7OVVHTPhuJwN4/CBUYjM/VEgONWyECACNSInQd9YpbuzVG4P7TH9JeJMVSwurtCgDeOU+pFWfBMQeFNavIxeepcT8YO+Xu5R4HlVV0etfEvNiLsFyQigbBvvkDsA0HiavOkHBkvoozFXXYqd55EeX72ry5qL+x9ez04p5E5+/R7NgWU2xctQyOAyjeJ8OY2ju7qrOJ8VcFVTTcse6CAB3z+VZv/TV72EtvZvtmtZpQZSDbJ+YCd15xG574q94veV7pKmRC+teb4X4NJ+YllT+krktae+n/AB+Xwef5HkcYNf3FflpQtFC12WvvkzxaGBaUJRQtSsHwu5dEoAR2kgUpTUVbY1GyFlpctSsXw25a+dSByO49RUcCpUk9obVdjMtIVouWuK1VioCVpQtEy1wWnYqGZaSKLlrstFhQLLS5aJlpYosdAwKUCnxXRSsBhFdlp5Wky0WMSKei0kUS2KVgVhFcBTyK4Cp5BRC4nxBLFvO5AkwJ2k/snyrzTG4Z8Qz4rdQSCOYAGr+kT/irT/UW8926lq2SQoMqBt2t37HyXvqrudJTbsCyyiCAAyjXLzkDQztPjvWbLkt0zTihSsqXt3sQFZpFoEqrHsX7o7SP1r0PgnGbNvCaj+Rl+9cYjf8A8hz5a9lV+FxWHbhkKVJWQqjcXCxKnuEEn1FY3hd24+JCNuxy66BddPAA/nWa6NFWabD9LMRh72VcqFCCkiZEyup58uXOvTeLdIFxeDzXQMsLcV0kNbbSDBnaeXZVNiOiVgYYXWUO9vV3O4XmVnRQu/hNTOjWNwjlrN+7bdXUhDqrCN1JXRhGvlSa9s6Jpq0YbhFu3fxGIXMUKC9cXKuhYO0gj+YR6VtuH8DW2QxhnEjNECNNhy2onCOieHwLYm814XWa25tjQyMp2jfaNdiam2LuZVYfeAPqJ/Wunj4oW5Vs5Z8uRR4p6FApQtOC0sVvs8+huWnBaYb6/iX1FAv8XtqOqwdoJCqZJjwqfqR+SuD+BnFuIpZRTcJVWYIWAnLIJk8403AJ12rRdHHyqjW3Fy040I1EeWh8RpXiPSLpB/uLWpUpbt5iVJ0YkiGI5QBHPc0boz01vcNvAoZwpaHtH5QxGrJzQxAkaHmDXn5vJTlS6N0PFlw5Ps+j7lsOpVhII1FYnEYfI7L+EkVqeC8cs4mwL9lgyET3gjcEciKy967nYsd2JPqavxW7fwcc60r7BRXRTqWt1mageWlAp0UoFFhQ3LSRTzSRRYUJFdFOroosKEikinV0UWFDDXRTiK6KLChpoiCmxTl0osdFbvsZ8K4tlBPYCfTWsU1x3JdQdST1d/Qa025xi4iNLtABkHXl31wWRM6uDRR9GOLBsU9y8dyVVjsCTrPZoInvoXGMCuLxB+GMpdgqERlPKT4mTPfU/hPArb4X4wcKxzsT93TTUcjpuO2snw/4tq8rrmGU5pXbu7t43rLJvpmqNGmxPR84PILw6nbbILNG+jRGp50zEJYNovZbr29bgbquVnqvE8tF0mtBcspiMILuLdSUDEtbgZeYU8i2wiN68wfERczDXuO0cx4cqh/aNOz0PAdLnxKhXMKsAoNm5Zm7SezxqbheiV6xdB+ILKmGt5gWJHZGwjbXXu1rL9Gbq4e7bxGhtvOg1ywet/5AkEdx03r0/jvHrd2wLVsh7w1DD5bbdh/FpAIH6Va32NOtIuuH9H0ui3eN3RFK3lUAELEzrOkr4wTULBX7TArZZWW2coymYAkL26ECsLwHi+KGIHWuORIdBtl2YZQQo841ArYXMNbwji9culLV8HKgjKGBloUaltZjfU6nlUJcXYZIclRaCsp0g46WxS4S2SNJcjm0SE8I1Pj3Vp1xClc4YMkTmEwV7ddR5615ne4ddvkYuxrdzs7JzPWJBX8WhAI3q82So69nDDj+7fo02F4gFyLEhiyeFxWjLPYQVHn3VHfGW8N8M3GyD4cKxDGWBQwYB3AaqxCbZTNIW7fN1cwIZSBnuW2B5gpv3A86H074jme1aKZCskiQw1Ve4HQyNtwa8fJy+tja9Nv/AIbn00U/GLlpHf4bDI5z222UpMlQTGqnqkeHbR8Pw4YlRbVZzkKsnLB3BnkdCfLnQsDh4dWUCQ3VBVWGYxyYETt31q/itYxLLdaMjWVkwJIQuZgAT1yJ5A91dJOKmo+3b/1R0jkdUzQ9C+Af7fbhGfM8ZwzZl59UDaNd/erio2ExobqkjMJ05xJj2FSa9fE48bieVlUuT5CxXRXV0105HOjorjXTXTSsKErqWkosKOpYpBS0WFHRUfF4oWwCRMmKPNV/GvkH9Q/I0WOhn+9D8Pv/AIqyUyKytaiz8o8KSkHEdSqKSlBp2FHmL70DiBX4T52IER3knYCf3pRiddPY/pWZ6UlxeVToiKDOnPfz5VzlSVlxtsZZsX7GGJk/CfXkV30kfdMitD0Mv/Gw91AgsvlZvjbqVEAg81idNxuapsHxZG+GbylbakDKPlyjfKCZYnme/eg8Y4i192TCq1uywEqTCkA7lQSFUToCTWWU1Hpmivkp+LY3M5VWJQaCPlaPvR9ah2rTMQFUkkgaCfKj4gKCdAWHZOWe0DTTbcmlweJhtS0DbLAg+HZXK2+hmvHCrVvANadymKc/EtwCbZCCCpJ+UvmMH+QTE0//AE/GZgt05Fk5GMAn+XXbXYnwg1T2ukBe0bV0PdQRlAKjKJmAcpIoNjHMs5Qw1OXMpMdklRrHhyp4/t7Ks9w4nwy3ashl/wCNhsNviHlm+8x/m/TbG4jpfdlrNy0Bb2e1cAJYds/dPMFe7U1muC9Mb7XQuKaJ0+K86eJI28PSvR7T4K2y/aLha5ANu8LZcJOsBVmRzk9oiK7r7tISaitgk4daW1nuNdK3C3wrfwxbtWhH3jEs2syIJ3nnVAMTctnKEGYH5WYATI3PIEcyPGtJ0gxN1rcYS5bxFtozMjL8TTWPhkysfi37Iqvwdq7ZtqThRkUH4ts/xW/nAOsAHaZ7AanJpPTOkFyfZTdJ+MBDYZ1bdoWQ2jAKzDWDC541gyNYrOY7iC4nGCGJEgDNAYySzHsks7HfnW24phsNi8MLiGUBZC5UM9kzsecHUa+s1hOKdC7gyupBDFiSJU2xMyRyUco7OVY4q3yOk4tM0jY/7KrC1bzXEKtbIEkkAEqCNZmRp+lZnjnSK/edWvSrtDMIIIIAGubWYVd/y0qzwePt20w83PifDl7kGWCxCDTUAh2IEjtO1S16L2sVYe58TJiGuMygtKhIAS05EwSFzTuCezSphBzyul0u/wBjnKaitl10G4uhzFiSxKAkknMxtgiJ2gdWO7tJrbJdBE14bg8RdwrlCQCNdGVhmICBgVJBgFudej9HekJYqHIOYFursOwCTMeHYa2Y58dMicFNWuzW5qTNQTfAEkgeNNXFKQSGHqK1WZaJGauzUJXnXtp00WFD81dNMzUy7iAoljAosKDzXTUBuLWwCZMCORp2GxuYwd9SI/Dy89aLCiaTUDjP8P8A8h+tFv4sLvr3DeqviOJLECTE7eQ/zRY6IRNabDnqDwrMGrazxQApbgyconlqJ+lAi0mums/xHizi4VUwAewT71b4K8WRWO5ApgeeKCxOkxGaOUyRI15A+lV903rq37dxUEsCHgk8iunLQR61bYe1abOnxPs91UdluF1EgagHrdYDXlMTWR4VjTazsLrH4nzhoYOd9ZEzvrvWaeatM6xgvRM4vbS3aVUz/E3Ys2bKpEgLHVAOh0G1RuGqTYk/fJJPbBgUfiuDa4itbjK4DDRt9RExBYkHTfQmIp/DUufASRpBmd9z9ax5NP1VnT0ZtsMPikXCUBMzoeryO+s91Dw8c/erDi+D+GckzqX8A0aeoJioK2a7Qae0S/gsbd6j2755a1UqwBgMB2/Txqzs6gQMo5n5mbwA286qxoueHdaZ9KtreBERMdmui9pHdtI7tOw1HDsT/Ll5AaTV9xB8lrNsx6q+Jn9AT5U4zcXa7G1emV50MtMjZgSrA9zKQRV1b6T4m6bdhroIDHK1yC50+QmJYRy3ntgVlcXwHG2AuIW0ws3I+aCrGJBAnNqBuN4oDcUs5hnYB41HJG567T2a+MV6f18eeNT0zPwljdraPXeN9FrZwoxeBLWrqCXCkTcgywcR1mmT4TprXn9i6Jb4hYzsA0SfTatT0T4hkthhe+MXUEnMWA1EAeA3/wAVpsPYt3IORNfmlVn/ADXjvNCMnFK/zPTWCcoqTf6HkmNvk5lCIQwIaEtgkEg7qoO4B33AqqxXD1YdZJ1+YsxadgMxMx3bV6RxPgtlnuGwRNp2Fy0SMyRzHasQe3UVXtgVPKt+JRnG4pf6MeVcJVI80v8ABimtvTuOoPnUjhPFrlm4JnSBlJ0j6eFba5wQQQBVdiuisiI07Ow9vd5Up4F6FGZqsHdGJQEaMBoQ0yvfA3FIeGtyM+/5GfasjwjCX8NdGr5NyAAWA/lnQ+laZMJduKTavXL1uQdDLICP4bhddD2jsrnGXH7ZIc4X9yLXDYlkMEyAoAXbWN+2JqK3EriEgtM90fvah4XC5d2ykmYYmSfPwqxFgRrJ8f8A4n9K6qLOHJFf9uuk/PyOu/72oVzFMdGYmDsddeVT7nD0bl6b/oah3uAD7rFSf3zik1JFJxIl2/pE791SHxxBDBo0A+tRrvAbg2IPqPz096i3cFcXcFe/l6iublJdlVH0WQxZMloPearRj3YjkATsPKahNfAMNcUkcwwby0NPGKtwTnUbaHfWeXZpqeUip+oi1D8izt4lswViOcz+c0S9jFzTmA2E9kAa1TvfhZygg6A7jTeD5ikuZSByPKSI9f8ANNS9EtFp9qUmSw8yZ/Kn2cf+FjHd/wDdVpd0gqRrAgMre0nTvrl4ux/LQD9BTc2hKKZUcX4JbzlyubNvJb0jSgWsKgMKqgHsH60bGYtraMZzAcj49o29Ki4fiQuDqxm5rz8eyKz+Tj4u0XhnaJOItQUfcAg5eUx1u/Uj6RUzhEvYAmSGaTz3n9RVDiuNDPkHWEkAiNxGwAn5gdZ/zYdH76fDOZX1JkKSATz05VhyRbhS+bOz27Kjj2NU32kEQApB3lRBqtL/ABDA2qw47aS7iithGMgZhvLwAY/XXeaj2sBcttAXNGhXZh3EGtcFSRyYWxgoqfbTSF/L66U2yrf+m89+Ue5NSGvFFLPlVR2dZieQ2gE+dXYErA2wnXuEBRqSdhTsXx5L0MTltrIWYE8s3nFY7G8Se6eseqDIXkPqe807C4J7zFU+6J1MQP2aKvQWaDifTN3s/Z0dzbJGnLeYA38u/aqrhvBlu2rtwMVa2NFgFTpMk7jZuVGw2CNodZRnOxlgRvsdO7ad6Fi79xEaWYZ4UiDBGwEkbAH3q1Gtshyvouug/SFUAtM2Vs02ydjO69kyfOfX0zA8YtpmzsNM5hWBYELO3KvFuEYfKxZ1bqgkRtttmG3OgYo2cua0HVididB268+XPnWV4k3aZuh5LjFRaNt/qNimTF2sVabK12yknTdCU17QRl9KdwTpyjwuIARvxich8fw+48KwGJ4lcuGbjlzAALawBMAdg3pEvVrwZJYtJmXOo5ZXR7YjAgERB27I7qepryjgvSW9hj1DmTmjar5fhPhW/wCDdKLOJ0U5X/A2/kdm/Pur08eeGT8mYJY5RLxVqHf4Opf4tp2s3vxpzPKQdDrUhXiiZ5qpwUlTCE5QdoEvEL8f8y25kywkI406xAn4ZOs6EeFODjc22XvttI8eqVY/28qKGpptRqpy926ny5eIjzqPp0qRTnbsQYgTAvCfw3FE++RqJnuLugI/keP+rwP+xoN3Fqo/5YUdrfJ6nTyMV1rD2yM1swDztsQP+hymoaCwh4kq/Nmt/wBaFR/evV59tGs3gwlCG71ZW9/80EBxtcn+pQfdMv61Gv4RWMvYUn8aEBvU5W96hplIXi/C0xCEHQ7qw3B/Ud1ZLEdGmQwzjaYAYyO6N611i6oORc+gmHzE98lt9TvNOxFvMPpp/is08akd4ZZR16Mh9psKgy3Xz5YaUMbaxrNRRjQVKiTEmNfzEaVc8Y6OZ+sgAedRyb6HvrNpba2SSCAJBJUwDpofUetZ7cTQlGSsk4fGEHTQAcp19akW31Jg69lRrSltQQVnwjw1obYjIYkj3rlKTYaJD2eygXcKD8yK3iBNB4jjspOVCpB1g+GuXaKn5wiBipJI0BGUGROukbcq9OWWPxZhjjkyBhuji4h8lq07NpKoCY8Tso8TU+/0buW1bNeW1bWc0OrSTv1gcoPfJodrGkEMVQAx1XnJB7hII30PbtScfxTPaufEUs2oAOoU90aCNeysrt9aNFV3sozxRLLgYU5dwbh1J/pzbeMCn2bpLnNJk/MTrmPOdyTWenWpmHxpUqPnA2Gv51yoo1CYbtY1R8cvFjlX5EJ17W5me7b17an2OMBlkBgY20MHx7qrTYAmCRO8ae21NCZWZalcLxnwroblqDHZH1ikbBzs3r/imPw+4Nlkdq6/lVJ07F2aheMK33vXT32oV5gRpEd23tpWdwZJYA8p056AmpKWnU8/yNdvq32jnxollik5dJBBjmDvtpz96gNhFOgJWPP6VZ2mn5gJ7xB9qecOvMEeUj1FR9rKpopXwRjq9Yjsjv5HWoty2V0YEeIitJ8MDmCPUe+goNzIREx7j0Mik4jspLJPLXuo2aO72NTjwwHVMp8DB/UUO5YuLuDH8wkeo/e9FMLRfcE6c3LcLeBup+L/APYPP73nr31u+H8St30zWnDDnG47iNxXjzKdwPQyPrRcJjHtOHtsyMOY08j2+BrRj8iUdS2jlLGntHsytTlNY/gn+oCvCYkBG/8AUA6p/qH3fEaeFa+24YAqQQdiDII7Qa2xlGauLODTj2F8dj+/Oq3EcFtzmVFB7pQ+TJDD3HdU7PFNY0NJhZAt23Gi3nU/huBbg9TDEeDUT7TfXdLdz+hih/teR/2qWtsHQimthyB1dR2HfyPPwPrXNxKsqL3FIaXS5bIMgskrPZmTMuu29XFm6Liq6mQQCCIOnlP5VHB1PIjlsR4in2GCnKYytJWVmD94SNR2+tRKOrKsNAB5HuMz6A5vKKpeMcI+JrJUnnqCNew8tqvis947AQR/a9Rb1gDeB3HMntqtZpwvZ1jKjE21+GClyZHPcN2ETTcVaA0kHnqO7TcVrMVhFdesB4yp/XXyrPcQsuh1QEcjl186xuJoTQHiYuloDmJnKOpv/TAPhUDFWiTLgnvNXt1cx0I/Ko9wsvLSts0l0Z05PtgrOK0AjuiiKinaQe7SmBl3KAd4qRYxAGix4bUlJVQ3Ej3OGW3+dFbvIE+tQMR0VtHVSyH1H1q/zqdxSiz2Gk1FgZc9HriTkhx3GCPKq+/aYGGBB7CIP+a3Btd3pSXLQcQYYdjCaPpKtByKHiPDmaxhsgDKlqWywSGZizBhvIEVW4ewZ0Poda2bWVNhrbBhOgIggTvpGo0A17apv9gI+WG/pMH+1tPeufBlWiN8EtBJ1GxYa/3DWlOEn5hJ7YDf+2Goj2GXSSO5gR+dPDEbimkDI/wOzXuEN7HUUMNrpHgDB9DU/Op39/rTmwqsI9jDj0Oo9atR+CWyv+0Wj86x3gQfUU7/AGyzd+S5r2MJ99G96df4Erbaf0N//L/oar7vBnXZge5gUb3096qq9C7CX+jdwaqJ70IPs0H3O9RjcvWzBbyfT/3R3bE0QX79rfOvjqPfepdvpKSIuIrj09jRS/wK2V741T/FtCe0aH3196Y1my3y3Cp7H+p196tVuYV9NbRPeQPTVaHd6OZhNtlcf2n1Xq+3bScQ5FRf4cyidGHaKl8F6R3sMf8AjaV5odVPl9094oV/hdy3yde8aj1T6VDdSTyPhv5xUbi7RWnpnqHBel1nEwP4dz8DHf8ApOzfn3VdRXiU1puCdN7tmFuTdQdp66+B5+B9a0w8j1M5Sx/B6SKVmioPDeLWsQma04PasQw8Ry/e9GvXYrR3tEHYh1I1G3PmPpUO7iyBHMGVaNQ3KRzHh6UjX5Mf4potTQkNlrhb3xUDBVMjYdVgeYgdh7qcdObr3bj9+VV+HUC4AzZVfnyDjae4j3irb7M/3HDDxB9jXFx2Mr8Ths3ND4EqfQQD6GqzDYdkBzoQT+IHy38/WpfGsaVtt1VzyACDBDFgB1SCCJ5eNXdvhyKdFHfIzA+R0mZ1rjPHfR0jOjAXBBpyXyKms4O4nvH7ihjCg/KfI6VIwOVTyjwoV7AmJUg1KewRyoZH7FFJ9hbRDV2TefCpVnEzvRBdPMBvGuW2h7VNHFroLDC6Tz9acgHMen0oTW2jTUd1NtMRvVXQLZNW32GkKdq+YoK4gUe1c86pSslobHKQR2MKDcwCHkVPau3ptUz4gPzCnLa/CfKqpMW0Ut7hL7oyt3Hqn/PrVfezW/4ltk7409R9DWpa2eaz3ilR+QOnYdqXD4Hy+TM2cXOzBvc/UegqQmL5H6j0+tWGK4HZfVreU/iTTzjb2qC/R24P4N4MOy5v4Tr+lLaFoQW1O2n9Jy+3ymo+I4QjclPlkPt1fahYhbtr+LZYD8S6j1/+VdY4ip+Vx4HT84/WnoRAxPR+Niy/1CV/uWR7Cof2K8mqiR2oZ/LbzitMuLI3Hpp+/SlLox1Ant+VvUa+tJwQ+Rm7PHri6Eg/1fWiPxS0/wDEtie0fXerzEcPVxrr/UA3/YQw9aqcT0dH3Qy/0nOPQww96lpopNEJsMjfI/kdfz1qLdwjLynwol3g7j5Sr92zejQajl3Qw2Ze4/5rm0WgmHxL22DIxVhsRof/AKrVcN6aZoW/ofxjb/yHLxFZQ4mfmAPfzpkURlKHQmk+z1fCrnAYEEHYggjuqSbcV5bwvjV3Dmbbac1Oqny5eI1rc8G6W2r0Kx+Hc/Cx0b+lv0Ota454z77Obi0Wr2c4K9vseRqZgLZdAQRnEhlmCGG/jO47iKGvoaHfWLqsNBchTyAb7p89v7aqatErRYXVcQLi5oMjMoaCCIg8tQPagWcOn3Gu2+5HJHo8xUlXuJ2x6j2py4oH50BPaK40UYonU5a7N21GalTEEd9Ra9l0TkvkDQ07Mp3EHuqGMSPCiBvOml8CD/ZJ+UzQHtkaGnrcipK3zzhvHlQBCBoy4g8wDRjbRu1T7Uy5gSNRqO0UxHC2jc8p9qd9mI1Go7qjlCN/enIxG2lKkyk2g3xu33p6sPDw1HpSLip+cA/nXfZkb5WynsO1FP0O0GS6eRDeH0p5ug6MIP786gXcC66jXsIpqY8jRtfEU1L5E18FoqD7pjxrmQjcT386i2sch3kH1FS7d0x1TI7vpXSznQ1X7D5GouK4TZufPaWfxL1T/wBd/MVOFwHcfWnfZh91qNAZ250Sj+BeK/yuJHqNPUVBxGAxFsdeznUfeTUe0j2Fa17bDcTSJdjUEip4hZirePXkxQ9+n1A9RUkYponRh2j6gx71p8RatXf4ttH74hv7lgiqq90OtEzYuvaPYesPVYb86VMZDZMyFmQ5RvIDR6a8xyNRnsIRAaJ2HzL/AGsKNieA4y2Cci317U1PmFg+oNVS4tQYYNbPYR9BP/WpYx1/hKHbL4qcp9G0NQL3Ciuxj+rT31X3q2S+x+Uhx5H6x7URMav3kHoCP351LQ7M3dsMvzCO/l6jSmkHyrYItl+Sg9q9U/Q+9Hbgtu5vPkSre3VPmKhwKTKbgvS+7ZhW/wCS32E9YeB/Q+1bjh3FLWLtlVaZB6p0dT4fqOYrH47oSQCbL5oHyMIJ8GGh84rPqz2n+8jqe8MDVQzShp9A4pntXC+LF064BdDlfkZHPTkRB86nKbbd3jB99DXnXQ/pM1zEqlxcxuDKSNJjUM0bRrJ7PCvQxgxykeIn3Fd1JS6OTVHnlxNaGyRXV1TJJqyk6AMKaLpU6V1dXEslWsd2iamLrrNdXV1jvsmWh4uU9Lh5aV1dSemAX7ROjKD37H6U84EFcymBPOkrqpAyIVrorq6mxILbvMNjRVuq/wA6gzzGhpa6ldBQ65wMZZRoHYR9KqyxQ77dldXVUkkrEmTcNjmMAgHxqZh7ofaR7ilrqExtBizLSlwdwK6uqnpkoRuHg6qY8aiNZKtB3rq6pGOGII50a7eS6Mt22twfzAE+TfMPWurqkqitv9CLFxv+IvZflBzr7ww9az/HeE3sG4W46XJ2OpPrAYeppK6nS42RZAs4tGIBBUns1H6Ee9WlgsjRmI279/H6V1dXL1ZfRq8Dh7jLmDKyjfMCre0g+1Nx/CbOJWLiyeTDRl8D+h0rq6qSvTE9AujPRz7GzuGzs2ikjZN4jtJGvgK1OGxwJ1EHu0/x7V1dTj9q0D32f//Z"/>
          <p:cNvSpPr>
            <a:spLocks noChangeAspect="1" noChangeArrowheads="1"/>
          </p:cNvSpPr>
          <p:nvPr/>
        </p:nvSpPr>
        <p:spPr bwMode="auto">
          <a:xfrm>
            <a:off x="74613" y="-909638"/>
            <a:ext cx="2419350" cy="18859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5184" name="AutoShape 16" descr="data:image/jpg;base64,/9j/4AAQSkZJRgABAQAAAQABAAD/2wCEAAkGBhQSERUUEhQWFRUVGBQYFxcYGBcYFxcXHBgXHBcXHBoYHCYeGBwjHBUVHy8gIycpLCwsFx4xNTAqNSYrLCkBCQoKDgwOGg8PGiwkHCQsLCksLC8sLCwsLCksLCwpLSwsLCksLCwsLCkpLCwsLCwsLCwpKSwpLCwsLCwpLCwsLP/AABEIAMYA/gMBIgACEQEDEQH/xAAcAAABBQEBAQAAAAAAAAAAAAADAQIEBQYABwj/xABAEAACAQIEAggDBgUEAQQDAAABAhEAAwQSITEFQQYiUWFxgZGhEzLRFEJSscHwM2JykuEHFSOiglOy4vEkQ8L/xAAbAQADAQEBAQEAAAAAAAAAAAAAAQIEAwUGB//EACsRAAICAgICAQIFBQEAAAAAAAABAhEDIRIxBEFREyIFYYHB0QZCcZGhMv/aAAwDAQACEQMRAD8AkOutNyUe4utJlr6SzxwWWly0TLShaBjAtOC08LShaBDMtKFp+WnBKAoZlpctShhgUWGGdrgQKdBsDJPLcDzqw4baUGGUTsZE618/5/8AUPjeG3CnKS00vX6v9rN+DwMmVcukUuWuyVuF4TauCCg9P2RVLxbo01sF0kqNwd17+8VP4f8A1D4/mPi04t9X0/1/knN4csW07KILShaeFp2WvoTGDy10UTLS5aLAGFpctECUuWgAQWnZadlpctFgMy0uWnAUuWiwB5aUCn5aUCgAYWly0SK7LQAPLXZKLlpctAActdlo2WkigYLLRbSUoFOApAVrrrSZaK660kUCGBaULT4pYoAaBS5aflpwWmAzLTMTfW2jO5hUBZj2AVA4lxgpeSzbClypchiQAuw1E6lu6sj0t6TNiF+zC21oyPihomRrlEbrMGeelZ8vkRxp/J2x4ZTaSLL/AE66TW/t7LefMuJbqliCUugEWyBA5MV2j5eyt5YslXMtm360yDr83nXkN7ozbTDBgSL4XOCGPiNNl5Ac51r1joPxL7fhM5P/AOQgHxF/ENR8QDlmgmO0HtFfnf4147nL68F33/J9Jhi8K4TZruGXdqt7pBG3jVDgF6s8u3wq1R9K8HD5M8MGq0/+E5oW7MXxTBfDuso2mR4HUfTyqLlqbxO/8S6zcpgeA0/fjUbLX7B4jyPBB5P/AFxV/wCa2fNZK5OuhmWlC0QLXRWkgHlpYomWlyUDBRXBaLlrstAA8tdlomWlC0ACy0uWiZa4LQAzLXZafFLlpAMiuiiZaXLQMFFdFFyV2WiwoFloiinhacqUrCirddTSBaKw1pMtOxDIpwWnhaquP9IbeFAB1uPoi9/It2LScklbGk3pD+J8btWCFYy5EhBqY7T+Fe+ooxuIuwBbFpDu6srOo7RII9qz/GMMlq2HZ5xFxhLE9Vp017FWdPTwEnxrltVtM2WzAY5ioynSSRzn2PYKx5M0rNuLFCtlp0n/ANL+IWR9rsXTiMqyYgvl3nb/AJBGsRPcapOD9HXxFo351UkhYlnG7a+enbFegdBLOIVjb+0gltV61zRhuNRBBA7OVVHTPhuJwN4/CBUYjM/VEgONWyECACNSInQd9YpbuzVG4P7TH9JeJMVSwurtCgDeOU+pFWfBMQeFNavIxeepcT8YO+Xu5R4HlVV0etfEvNiLsFyQigbBvvkDsA0HiavOkHBkvoozFXXYqd55EeX72ry5qL+x9ez04p5E5+/R7NgWU2xctQyOAyjeJ8OY2ju7qrOJ8VcFVTTcse6CAB3z+VZv/TV72EtvZvtmtZpQZSDbJ+YCd15xG574q94veV7pKmRC+teb4X4NJ+YllT+krktae+n/AB+Xwef5HkcYNf3FflpQtFC12WvvkzxaGBaUJRQtSsHwu5dEoAR2kgUpTUVbY1GyFlpctSsXw25a+dSByO49RUcCpUk9obVdjMtIVouWuK1VioCVpQtEy1wWnYqGZaSKLlrstFhQLLS5aJlpYosdAwKUCnxXRSsBhFdlp5Wky0WMSKei0kUS2KVgVhFcBTyK4Cp5BRC4nxBLFvO5AkwJ2k/snyrzTG4Z8Qz4rdQSCOYAGr+kT/irT/UW8926lq2SQoMqBt2t37HyXvqrudJTbsCyyiCAAyjXLzkDQztPjvWbLkt0zTihSsqXt3sQFZpFoEqrHsX7o7SP1r0PgnGbNvCaj+Rl+9cYjf8A8hz5a9lV+FxWHbhkKVJWQqjcXCxKnuEEn1FY3hd24+JCNuxy66BddPAA/nWa6NFWabD9LMRh72VcqFCCkiZEyup58uXOvTeLdIFxeDzXQMsLcV0kNbbSDBnaeXZVNiOiVgYYXWUO9vV3O4XmVnRQu/hNTOjWNwjlrN+7bdXUhDqrCN1JXRhGvlSa9s6Jpq0YbhFu3fxGIXMUKC9cXKuhYO0gj+YR6VtuH8DW2QxhnEjNECNNhy2onCOieHwLYm814XWa25tjQyMp2jfaNdiam2LuZVYfeAPqJ/Wunj4oW5Vs5Z8uRR4p6FApQtOC0sVvs8+huWnBaYb6/iX1FAv8XtqOqwdoJCqZJjwqfqR+SuD+BnFuIpZRTcJVWYIWAnLIJk8403AJ12rRdHHyqjW3Fy040I1EeWh8RpXiPSLpB/uLWpUpbt5iVJ0YkiGI5QBHPc0boz01vcNvAoZwpaHtH5QxGrJzQxAkaHmDXn5vJTlS6N0PFlw5Ps+j7lsOpVhII1FYnEYfI7L+EkVqeC8cs4mwL9lgyET3gjcEciKy967nYsd2JPqavxW7fwcc60r7BRXRTqWt1mageWlAp0UoFFhQ3LSRTzSRRYUJFdFOroosKEikinV0UWFDDXRTiK6KLChpoiCmxTl0osdFbvsZ8K4tlBPYCfTWsU1x3JdQdST1d/Qa025xi4iNLtABkHXl31wWRM6uDRR9GOLBsU9y8dyVVjsCTrPZoInvoXGMCuLxB+GMpdgqERlPKT4mTPfU/hPArb4X4wcKxzsT93TTUcjpuO2snw/4tq8rrmGU5pXbu7t43rLJvpmqNGmxPR84PILw6nbbILNG+jRGp50zEJYNovZbr29bgbquVnqvE8tF0mtBcspiMILuLdSUDEtbgZeYU8i2wiN68wfERczDXuO0cx4cqh/aNOz0PAdLnxKhXMKsAoNm5Zm7SezxqbheiV6xdB+ILKmGt5gWJHZGwjbXXu1rL9Gbq4e7bxGhtvOg1ywet/5AkEdx03r0/jvHrd2wLVsh7w1DD5bbdh/FpAIH6Va32NOtIuuH9H0ui3eN3RFK3lUAELEzrOkr4wTULBX7TArZZWW2coymYAkL26ECsLwHi+KGIHWuORIdBtl2YZQQo841ArYXMNbwji9culLV8HKgjKGBloUaltZjfU6nlUJcXYZIclRaCsp0g46WxS4S2SNJcjm0SE8I1Pj3Vp1xClc4YMkTmEwV7ddR5615ne4ddvkYuxrdzs7JzPWJBX8WhAI3q82So69nDDj+7fo02F4gFyLEhiyeFxWjLPYQVHn3VHfGW8N8M3GyD4cKxDGWBQwYB3AaqxCbZTNIW7fN1cwIZSBnuW2B5gpv3A86H074jme1aKZCskiQw1Ve4HQyNtwa8fJy+tja9Nv/AIbn00U/GLlpHf4bDI5z222UpMlQTGqnqkeHbR8Pw4YlRbVZzkKsnLB3BnkdCfLnQsDh4dWUCQ3VBVWGYxyYETt31q/itYxLLdaMjWVkwJIQuZgAT1yJ5A91dJOKmo+3b/1R0jkdUzQ9C+Af7fbhGfM8ZwzZl59UDaNd/erio2ExobqkjMJ05xJj2FSa9fE48bieVlUuT5CxXRXV0105HOjorjXTXTSsKErqWkosKOpYpBS0WFHRUfF4oWwCRMmKPNV/GvkH9Q/I0WOhn+9D8Pv/AIqyUyKytaiz8o8KSkHEdSqKSlBp2FHmL70DiBX4T52IER3knYCf3pRiddPY/pWZ6UlxeVToiKDOnPfz5VzlSVlxtsZZsX7GGJk/CfXkV30kfdMitD0Mv/Gw91AgsvlZvjbqVEAg81idNxuapsHxZG+GbylbakDKPlyjfKCZYnme/eg8Y4i192TCq1uywEqTCkA7lQSFUToCTWWU1Hpmivkp+LY3M5VWJQaCPlaPvR9ah2rTMQFUkkgaCfKj4gKCdAWHZOWe0DTTbcmlweJhtS0DbLAg+HZXK2+hmvHCrVvANadymKc/EtwCbZCCCpJ+UvmMH+QTE0//AE/GZgt05Fk5GMAn+XXbXYnwg1T2ukBe0bV0PdQRlAKjKJmAcpIoNjHMs5Qw1OXMpMdklRrHhyp4/t7Ks9w4nwy3ashl/wCNhsNviHlm+8x/m/TbG4jpfdlrNy0Bb2e1cAJYds/dPMFe7U1muC9Mb7XQuKaJ0+K86eJI28PSvR7T4K2y/aLha5ANu8LZcJOsBVmRzk9oiK7r7tISaitgk4daW1nuNdK3C3wrfwxbtWhH3jEs2syIJ3nnVAMTctnKEGYH5WYATI3PIEcyPGtJ0gxN1rcYS5bxFtozMjL8TTWPhkysfi37Iqvwdq7ZtqThRkUH4ts/xW/nAOsAHaZ7AanJpPTOkFyfZTdJ+MBDYZ1bdoWQ2jAKzDWDC541gyNYrOY7iC4nGCGJEgDNAYySzHsks7HfnW24phsNi8MLiGUBZC5UM9kzsecHUa+s1hOKdC7gyupBDFiSJU2xMyRyUco7OVY4q3yOk4tM0jY/7KrC1bzXEKtbIEkkAEqCNZmRp+lZnjnSK/edWvSrtDMIIIIAGubWYVd/y0qzwePt20w83PifDl7kGWCxCDTUAh2IEjtO1S16L2sVYe58TJiGuMygtKhIAS05EwSFzTuCezSphBzyul0u/wBjnKaitl10G4uhzFiSxKAkknMxtgiJ2gdWO7tJrbJdBE14bg8RdwrlCQCNdGVhmICBgVJBgFudej9HekJYqHIOYFursOwCTMeHYa2Y58dMicFNWuzW5qTNQTfAEkgeNNXFKQSGHqK1WZaJGauzUJXnXtp00WFD81dNMzUy7iAoljAosKDzXTUBuLWwCZMCORp2GxuYwd9SI/Dy89aLCiaTUDjP8P8A8h+tFv4sLvr3DeqviOJLECTE7eQ/zRY6IRNabDnqDwrMGrazxQApbgyconlqJ+lAi0mums/xHizi4VUwAewT71b4K8WRWO5ApgeeKCxOkxGaOUyRI15A+lV903rq37dxUEsCHgk8iunLQR61bYe1abOnxPs91UdluF1EgagHrdYDXlMTWR4VjTazsLrH4nzhoYOd9ZEzvrvWaeatM6xgvRM4vbS3aVUz/E3Ys2bKpEgLHVAOh0G1RuGqTYk/fJJPbBgUfiuDa4itbjK4DDRt9RExBYkHTfQmIp/DUufASRpBmd9z9ax5NP1VnT0ZtsMPikXCUBMzoeryO+s91Dw8c/erDi+D+GckzqX8A0aeoJioK2a7Qae0S/gsbd6j2755a1UqwBgMB2/Txqzs6gQMo5n5mbwA286qxoueHdaZ9KtreBERMdmui9pHdtI7tOw1HDsT/Ll5AaTV9xB8lrNsx6q+Jn9AT5U4zcXa7G1emV50MtMjZgSrA9zKQRV1b6T4m6bdhroIDHK1yC50+QmJYRy3ntgVlcXwHG2AuIW0ws3I+aCrGJBAnNqBuN4oDcUs5hnYB41HJG567T2a+MV6f18eeNT0zPwljdraPXeN9FrZwoxeBLWrqCXCkTcgywcR1mmT4TprXn9i6Jb4hYzsA0SfTatT0T4hkthhe+MXUEnMWA1EAeA3/wAVpsPYt3IORNfmlVn/ADXjvNCMnFK/zPTWCcoqTf6HkmNvk5lCIQwIaEtgkEg7qoO4B33AqqxXD1YdZJ1+YsxadgMxMx3bV6RxPgtlnuGwRNp2Fy0SMyRzHasQe3UVXtgVPKt+JRnG4pf6MeVcJVI80v8ABimtvTuOoPnUjhPFrlm4JnSBlJ0j6eFba5wQQQBVdiuisiI07Ow9vd5Up4F6FGZqsHdGJQEaMBoQ0yvfA3FIeGtyM+/5GfasjwjCX8NdGr5NyAAWA/lnQ+laZMJduKTavXL1uQdDLICP4bhddD2jsrnGXH7ZIc4X9yLXDYlkMEyAoAXbWN+2JqK3EriEgtM90fvah4XC5d2ykmYYmSfPwqxFgRrJ8f8A4n9K6qLOHJFf9uuk/PyOu/72oVzFMdGYmDsddeVT7nD0bl6b/oah3uAD7rFSf3zik1JFJxIl2/pE791SHxxBDBo0A+tRrvAbg2IPqPz096i3cFcXcFe/l6iublJdlVH0WQxZMloPearRj3YjkATsPKahNfAMNcUkcwwby0NPGKtwTnUbaHfWeXZpqeUip+oi1D8izt4lswViOcz+c0S9jFzTmA2E9kAa1TvfhZygg6A7jTeD5ikuZSByPKSI9f8ANNS9EtFp9qUmSw8yZ/Kn2cf+FjHd/wDdVpd0gqRrAgMre0nTvrl4ux/LQD9BTc2hKKZUcX4JbzlyubNvJb0jSgWsKgMKqgHsH60bGYtraMZzAcj49o29Ki4fiQuDqxm5rz8eyKz+Tj4u0XhnaJOItQUfcAg5eUx1u/Uj6RUzhEvYAmSGaTz3n9RVDiuNDPkHWEkAiNxGwAn5gdZ/zYdH76fDOZX1JkKSATz05VhyRbhS+bOz27Kjj2NU32kEQApB3lRBqtL/ABDA2qw47aS7iithGMgZhvLwAY/XXeaj2sBcttAXNGhXZh3EGtcFSRyYWxgoqfbTSF/L66U2yrf+m89+Ue5NSGvFFLPlVR2dZieQ2gE+dXYErA2wnXuEBRqSdhTsXx5L0MTltrIWYE8s3nFY7G8Se6eseqDIXkPqe807C4J7zFU+6J1MQP2aKvQWaDifTN3s/Z0dzbJGnLeYA38u/aqrhvBlu2rtwMVa2NFgFTpMk7jZuVGw2CNodZRnOxlgRvsdO7ad6Fi79xEaWYZ4UiDBGwEkbAH3q1Gtshyvouug/SFUAtM2Vs02ydjO69kyfOfX0zA8YtpmzsNM5hWBYELO3KvFuEYfKxZ1bqgkRtttmG3OgYo2cua0HVididB268+XPnWV4k3aZuh5LjFRaNt/qNimTF2sVabK12yknTdCU17QRl9KdwTpyjwuIARvxich8fw+48KwGJ4lcuGbjlzAALawBMAdg3pEvVrwZJYtJmXOo5ZXR7YjAgERB27I7qepryjgvSW9hj1DmTmjar5fhPhW/wCDdKLOJ0U5X/A2/kdm/Pur08eeGT8mYJY5RLxVqHf4Opf4tp2s3vxpzPKQdDrUhXiiZ5qpwUlTCE5QdoEvEL8f8y25kywkI406xAn4ZOs6EeFODjc22XvttI8eqVY/28qKGpptRqpy926ny5eIjzqPp0qRTnbsQYgTAvCfw3FE++RqJnuLugI/keP+rwP+xoN3Fqo/5YUdrfJ6nTyMV1rD2yM1swDztsQP+hymoaCwh4kq/Nmt/wBaFR/evV59tGs3gwlCG71ZW9/80EBxtcn+pQfdMv61Gv4RWMvYUn8aEBvU5W96hplIXi/C0xCEHQ7qw3B/Ud1ZLEdGmQwzjaYAYyO6N611i6oORc+gmHzE98lt9TvNOxFvMPpp/is08akd4ZZR16Mh9psKgy3Xz5YaUMbaxrNRRjQVKiTEmNfzEaVc8Y6OZ+sgAedRyb6HvrNpba2SSCAJBJUwDpofUetZ7cTQlGSsk4fGEHTQAcp19akW31Jg69lRrSltQQVnwjw1obYjIYkj3rlKTYaJD2eygXcKD8yK3iBNB4jjspOVCpB1g+GuXaKn5wiBipJI0BGUGROukbcq9OWWPxZhjjkyBhuji4h8lq07NpKoCY8Tso8TU+/0buW1bNeW1bWc0OrSTv1gcoPfJodrGkEMVQAx1XnJB7hII30PbtScfxTPaufEUs2oAOoU90aCNeysrt9aNFV3sozxRLLgYU5dwbh1J/pzbeMCn2bpLnNJk/MTrmPOdyTWenWpmHxpUqPnA2Gv51yoo1CYbtY1R8cvFjlX5EJ17W5me7b17an2OMBlkBgY20MHx7qrTYAmCRO8ae21NCZWZalcLxnwroblqDHZH1ikbBzs3r/imPw+4Nlkdq6/lVJ07F2aheMK33vXT32oV5gRpEd23tpWdwZJYA8p056AmpKWnU8/yNdvq32jnxollik5dJBBjmDvtpz96gNhFOgJWPP6VZ2mn5gJ7xB9qecOvMEeUj1FR9rKpopXwRjq9Yjsjv5HWoty2V0YEeIitJ8MDmCPUe+goNzIREx7j0Mik4jspLJPLXuo2aO72NTjwwHVMp8DB/UUO5YuLuDH8wkeo/e9FMLRfcE6c3LcLeBup+L/APYPP73nr31u+H8St30zWnDDnG47iNxXjzKdwPQyPrRcJjHtOHtsyMOY08j2+BrRj8iUdS2jlLGntHsytTlNY/gn+oCvCYkBG/8AUA6p/qH3fEaeFa+24YAqQQdiDII7Qa2xlGauLODTj2F8dj+/Oq3EcFtzmVFB7pQ+TJDD3HdU7PFNY0NJhZAt23Gi3nU/huBbg9TDEeDUT7TfXdLdz+hih/teR/2qWtsHQimthyB1dR2HfyPPwPrXNxKsqL3FIaXS5bIMgskrPZmTMuu29XFm6Liq6mQQCCIOnlP5VHB1PIjlsR4in2GCnKYytJWVmD94SNR2+tRKOrKsNAB5HuMz6A5vKKpeMcI+JrJUnnqCNew8tqvis947AQR/a9Rb1gDeB3HMntqtZpwvZ1jKjE21+GClyZHPcN2ETTcVaA0kHnqO7TcVrMVhFdesB4yp/XXyrPcQsuh1QEcjl186xuJoTQHiYuloDmJnKOpv/TAPhUDFWiTLgnvNXt1cx0I/Ko9wsvLSts0l0Z05PtgrOK0AjuiiKinaQe7SmBl3KAd4qRYxAGix4bUlJVQ3Ej3OGW3+dFbvIE+tQMR0VtHVSyH1H1q/zqdxSiz2Gk1FgZc9HriTkhx3GCPKq+/aYGGBB7CIP+a3Btd3pSXLQcQYYdjCaPpKtByKHiPDmaxhsgDKlqWywSGZizBhvIEVW4ewZ0Poda2bWVNhrbBhOgIggTvpGo0A17apv9gI+WG/pMH+1tPeufBlWiN8EtBJ1GxYa/3DWlOEn5hJ7YDf+2Goj2GXSSO5gR+dPDEbimkDI/wOzXuEN7HUUMNrpHgDB9DU/Op39/rTmwqsI9jDj0Oo9atR+CWyv+0Wj86x3gQfUU7/AGyzd+S5r2MJ99G96df4Erbaf0N//L/oar7vBnXZge5gUb3096qq9C7CX+jdwaqJ70IPs0H3O9RjcvWzBbyfT/3R3bE0QX79rfOvjqPfepdvpKSIuIrj09jRS/wK2V741T/FtCe0aH3196Y1my3y3Cp7H+p196tVuYV9NbRPeQPTVaHd6OZhNtlcf2n1Xq+3bScQ5FRf4cyidGHaKl8F6R3sMf8AjaV5odVPl9094oV/hdy3yde8aj1T6VDdSTyPhv5xUbi7RWnpnqHBel1nEwP4dz8DHf8ApOzfn3VdRXiU1puCdN7tmFuTdQdp66+B5+B9a0w8j1M5Sx/B6SKVmioPDeLWsQma04PasQw8Ry/e9GvXYrR3tEHYh1I1G3PmPpUO7iyBHMGVaNQ3KRzHh6UjX5Mf4potTQkNlrhb3xUDBVMjYdVgeYgdh7qcdObr3bj9+VV+HUC4AzZVfnyDjae4j3irb7M/3HDDxB9jXFx2Mr8Ths3ND4EqfQQD6GqzDYdkBzoQT+IHy38/WpfGsaVtt1VzyACDBDFgB1SCCJ5eNXdvhyKdFHfIzA+R0mZ1rjPHfR0jOjAXBBpyXyKms4O4nvH7ihjCg/KfI6VIwOVTyjwoV7AmJUg1KewRyoZH7FFJ9hbRDV2TefCpVnEzvRBdPMBvGuW2h7VNHFroLDC6Tz9acgHMen0oTW2jTUd1NtMRvVXQLZNW32GkKdq+YoK4gUe1c86pSslobHKQR2MKDcwCHkVPau3ptUz4gPzCnLa/CfKqpMW0Ut7hL7oyt3Hqn/PrVfezW/4ltk7409R9DWpa2eaz3ilR+QOnYdqXD4Hy+TM2cXOzBvc/UegqQmL5H6j0+tWGK4HZfVreU/iTTzjb2qC/R24P4N4MOy5v4Tr+lLaFoQW1O2n9Jy+3ymo+I4QjclPlkPt1fahYhbtr+LZYD8S6j1/+VdY4ip+Vx4HT84/WnoRAxPR+Niy/1CV/uWR7Cof2K8mqiR2oZ/LbzitMuLI3Hpp+/SlLox1Ant+VvUa+tJwQ+Rm7PHri6Eg/1fWiPxS0/wDEtie0fXerzEcPVxrr/UA3/YQw9aqcT0dH3Qy/0nOPQww96lpopNEJsMjfI/kdfz1qLdwjLynwol3g7j5Sr92zejQajl3Qw2Ze4/5rm0WgmHxL22DIxVhsRof/AKrVcN6aZoW/ofxjb/yHLxFZQ4mfmAPfzpkURlKHQmk+z1fCrnAYEEHYggjuqSbcV5bwvjV3Dmbbac1Oqny5eI1rc8G6W2r0Kx+Hc/Cx0b+lv0Ota454z77Obi0Wr2c4K9vseRqZgLZdAQRnEhlmCGG/jO47iKGvoaHfWLqsNBchTyAb7p89v7aqatErRYXVcQLi5oMjMoaCCIg8tQPagWcOn3Gu2+5HJHo8xUlXuJ2x6j2py4oH50BPaK40UYonU5a7N21GalTEEd9Ra9l0TkvkDQ07Mp3EHuqGMSPCiBvOml8CD/ZJ+UzQHtkaGnrcipK3zzhvHlQBCBoy4g8wDRjbRu1T7Uy5gSNRqO0UxHC2jc8p9qd9mI1Go7qjlCN/enIxG2lKkyk2g3xu33p6sPDw1HpSLip+cA/nXfZkb5WynsO1FP0O0GS6eRDeH0p5ug6MIP786gXcC66jXsIpqY8jRtfEU1L5E18FoqD7pjxrmQjcT386i2sch3kH1FS7d0x1TI7vpXSznQ1X7D5GouK4TZufPaWfxL1T/wBd/MVOFwHcfWnfZh91qNAZ250Sj+BeK/yuJHqNPUVBxGAxFsdeznUfeTUe0j2Fa17bDcTSJdjUEip4hZirePXkxQ9+n1A9RUkYponRh2j6gx71p8RatXf4ttH74hv7lgiqq90OtEzYuvaPYesPVYb86VMZDZMyFmQ5RvIDR6a8xyNRnsIRAaJ2HzL/AGsKNieA4y2Cci317U1PmFg+oNVS4tQYYNbPYR9BP/WpYx1/hKHbL4qcp9G0NQL3Ciuxj+rT31X3q2S+x+Uhx5H6x7URMav3kHoCP351LQ7M3dsMvzCO/l6jSmkHyrYItl+Sg9q9U/Q+9Hbgtu5vPkSre3VPmKhwKTKbgvS+7ZhW/wCS32E9YeB/Q+1bjh3FLWLtlVaZB6p0dT4fqOYrH47oSQCbL5oHyMIJ8GGh84rPqz2n+8jqe8MDVQzShp9A4pntXC+LF064BdDlfkZHPTkRB86nKbbd3jB99DXnXQ/pM1zEqlxcxuDKSNJjUM0bRrJ7PCvQxgxykeIn3Fd1JS6OTVHnlxNaGyRXV1TJJqyk6AMKaLpU6V1dXEslWsd2iamLrrNdXV1jvsmWh4uU9Lh5aV1dSemAX7ROjKD37H6U84EFcymBPOkrqpAyIVrorq6mxILbvMNjRVuq/wA6gzzGhpa6ldBQ65wMZZRoHYR9KqyxQ77dldXVUkkrEmTcNjmMAgHxqZh7ofaR7ilrqExtBizLSlwdwK6uqnpkoRuHg6qY8aiNZKtB3rq6pGOGII50a7eS6Mt22twfzAE+TfMPWurqkqitv9CLFxv+IvZflBzr7ww9az/HeE3sG4W46XJ2OpPrAYeppK6nS42RZAs4tGIBBUns1H6Ee9WlgsjRmI279/H6V1dXL1ZfRq8Dh7jLmDKyjfMCre0g+1Nx/CbOJWLiyeTDRl8D+h0rq6qSvTE9AujPRz7GzuGzs2ikjZN4jtJGvgK1OGxwJ1EHu0/x7V1dTj9q0D32f//Z"/>
          <p:cNvSpPr>
            <a:spLocks noChangeAspect="1" noChangeArrowheads="1"/>
          </p:cNvSpPr>
          <p:nvPr/>
        </p:nvSpPr>
        <p:spPr bwMode="auto">
          <a:xfrm>
            <a:off x="74613" y="-909638"/>
            <a:ext cx="2419350" cy="18859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5186" name="AutoShape 18" descr="data:image/jpg;base64,/9j/4AAQSkZJRgABAQAAAQABAAD/2wCEAAkGBhQSERUUEhQWFRUVGBQYFxcYGBcYFxcXHBgXHBcXHBoYHCYeGBwjHBUVHy8gIycpLCwsFx4xNTAqNSYrLCkBCQoKDgwOGg8PGiwkHCQsLCksLC8sLCwsLCksLCwpLSwsLCksLCwsLCkpLCwsLCwsLCwpKSwpLCwsLCwpLCwsLP/AABEIAMYA/gMBIgACEQEDEQH/xAAcAAABBQEBAQAAAAAAAAAAAAADAQIEBQYABwj/xABAEAACAQIEAggDBgUEAQQDAAABAhEAAwQSITEFQQYiUWFxgZGhEzLRFEJSscHwM2JykuEHFSOiglOy4vEkQ8L/xAAbAQADAQEBAQEAAAAAAAAAAAAAAQIEAwUGB//EACsRAAICAgICAQIFBQEAAAAAAAABAhEDIRIxBEFREyIFYYHB0QZCcZGhMv/aAAwDAQACEQMRAD8AkOutNyUe4utJlr6SzxwWWly0TLShaBjAtOC08LShaBDMtKFp+WnBKAoZlpctShhgUWGGdrgQKdBsDJPLcDzqw4baUGGUTsZE618/5/8AUPjeG3CnKS00vX6v9rN+DwMmVcukUuWuyVuF4TauCCg9P2RVLxbo01sF0kqNwd17+8VP4f8A1D4/mPi04t9X0/1/knN4csW07KILShaeFp2WvoTGDy10UTLS5aLAGFpctECUuWgAQWnZadlpctFgMy0uWnAUuWiwB5aUCn5aUCgAYWly0SK7LQAPLXZKLlpctAActdlo2WkigYLLRbSUoFOApAVrrrSZaK660kUCGBaULT4pYoAaBS5aflpwWmAzLTMTfW2jO5hUBZj2AVA4lxgpeSzbClypchiQAuw1E6lu6sj0t6TNiF+zC21oyPihomRrlEbrMGeelZ8vkRxp/J2x4ZTaSLL/AE66TW/t7LefMuJbqliCUugEWyBA5MV2j5eyt5YslXMtm360yDr83nXkN7ozbTDBgSL4XOCGPiNNl5Ac51r1joPxL7fhM5P/AOQgHxF/ENR8QDlmgmO0HtFfnf4147nL68F33/J9Jhi8K4TZruGXdqt7pBG3jVDgF6s8u3wq1R9K8HD5M8MGq0/+E5oW7MXxTBfDuso2mR4HUfTyqLlqbxO/8S6zcpgeA0/fjUbLX7B4jyPBB5P/AFxV/wCa2fNZK5OuhmWlC0QLXRWkgHlpYomWlyUDBRXBaLlrstAA8tdlomWlC0ACy0uWiZa4LQAzLXZafFLlpAMiuiiZaXLQMFFdFFyV2WiwoFloiinhacqUrCirddTSBaKw1pMtOxDIpwWnhaquP9IbeFAB1uPoi9/It2LScklbGk3pD+J8btWCFYy5EhBqY7T+Fe+ooxuIuwBbFpDu6srOo7RII9qz/GMMlq2HZ5xFxhLE9Vp017FWdPTwEnxrltVtM2WzAY5ioynSSRzn2PYKx5M0rNuLFCtlp0n/ANL+IWR9rsXTiMqyYgvl3nb/AJBGsRPcapOD9HXxFo351UkhYlnG7a+enbFegdBLOIVjb+0gltV61zRhuNRBBA7OVVHTPhuJwN4/CBUYjM/VEgONWyECACNSInQd9YpbuzVG4P7TH9JeJMVSwurtCgDeOU+pFWfBMQeFNavIxeepcT8YO+Xu5R4HlVV0etfEvNiLsFyQigbBvvkDsA0HiavOkHBkvoozFXXYqd55EeX72ry5qL+x9ez04p5E5+/R7NgWU2xctQyOAyjeJ8OY2ju7qrOJ8VcFVTTcse6CAB3z+VZv/TV72EtvZvtmtZpQZSDbJ+YCd15xG574q94veV7pKmRC+teb4X4NJ+YllT+krktae+n/AB+Xwef5HkcYNf3FflpQtFC12WvvkzxaGBaUJRQtSsHwu5dEoAR2kgUpTUVbY1GyFlpctSsXw25a+dSByO49RUcCpUk9obVdjMtIVouWuK1VioCVpQtEy1wWnYqGZaSKLlrstFhQLLS5aJlpYosdAwKUCnxXRSsBhFdlp5Wky0WMSKei0kUS2KVgVhFcBTyK4Cp5BRC4nxBLFvO5AkwJ2k/snyrzTG4Z8Qz4rdQSCOYAGr+kT/irT/UW8926lq2SQoMqBt2t37HyXvqrudJTbsCyyiCAAyjXLzkDQztPjvWbLkt0zTihSsqXt3sQFZpFoEqrHsX7o7SP1r0PgnGbNvCaj+Rl+9cYjf8A8hz5a9lV+FxWHbhkKVJWQqjcXCxKnuEEn1FY3hd24+JCNuxy66BddPAA/nWa6NFWabD9LMRh72VcqFCCkiZEyup58uXOvTeLdIFxeDzXQMsLcV0kNbbSDBnaeXZVNiOiVgYYXWUO9vV3O4XmVnRQu/hNTOjWNwjlrN+7bdXUhDqrCN1JXRhGvlSa9s6Jpq0YbhFu3fxGIXMUKC9cXKuhYO0gj+YR6VtuH8DW2QxhnEjNECNNhy2onCOieHwLYm814XWa25tjQyMp2jfaNdiam2LuZVYfeAPqJ/Wunj4oW5Vs5Z8uRR4p6FApQtOC0sVvs8+huWnBaYb6/iX1FAv8XtqOqwdoJCqZJjwqfqR+SuD+BnFuIpZRTcJVWYIWAnLIJk8403AJ12rRdHHyqjW3Fy040I1EeWh8RpXiPSLpB/uLWpUpbt5iVJ0YkiGI5QBHPc0boz01vcNvAoZwpaHtH5QxGrJzQxAkaHmDXn5vJTlS6N0PFlw5Ps+j7lsOpVhII1FYnEYfI7L+EkVqeC8cs4mwL9lgyET3gjcEciKy967nYsd2JPqavxW7fwcc60r7BRXRTqWt1mageWlAp0UoFFhQ3LSRTzSRRYUJFdFOroosKEikinV0UWFDDXRTiK6KLChpoiCmxTl0osdFbvsZ8K4tlBPYCfTWsU1x3JdQdST1d/Qa025xi4iNLtABkHXl31wWRM6uDRR9GOLBsU9y8dyVVjsCTrPZoInvoXGMCuLxB+GMpdgqERlPKT4mTPfU/hPArb4X4wcKxzsT93TTUcjpuO2snw/4tq8rrmGU5pXbu7t43rLJvpmqNGmxPR84PILw6nbbILNG+jRGp50zEJYNovZbr29bgbquVnqvE8tF0mtBcspiMILuLdSUDEtbgZeYU8i2wiN68wfERczDXuO0cx4cqh/aNOz0PAdLnxKhXMKsAoNm5Zm7SezxqbheiV6xdB+ILKmGt5gWJHZGwjbXXu1rL9Gbq4e7bxGhtvOg1ywet/5AkEdx03r0/jvHrd2wLVsh7w1DD5bbdh/FpAIH6Va32NOtIuuH9H0ui3eN3RFK3lUAELEzrOkr4wTULBX7TArZZWW2coymYAkL26ECsLwHi+KGIHWuORIdBtl2YZQQo841ArYXMNbwji9culLV8HKgjKGBloUaltZjfU6nlUJcXYZIclRaCsp0g46WxS4S2SNJcjm0SE8I1Pj3Vp1xClc4YMkTmEwV7ddR5615ne4ddvkYuxrdzs7JzPWJBX8WhAI3q82So69nDDj+7fo02F4gFyLEhiyeFxWjLPYQVHn3VHfGW8N8M3GyD4cKxDGWBQwYB3AaqxCbZTNIW7fN1cwIZSBnuW2B5gpv3A86H074jme1aKZCskiQw1Ve4HQyNtwa8fJy+tja9Nv/AIbn00U/GLlpHf4bDI5z222UpMlQTGqnqkeHbR8Pw4YlRbVZzkKsnLB3BnkdCfLnQsDh4dWUCQ3VBVWGYxyYETt31q/itYxLLdaMjWVkwJIQuZgAT1yJ5A91dJOKmo+3b/1R0jkdUzQ9C+Af7fbhGfM8ZwzZl59UDaNd/erio2ExobqkjMJ05xJj2FSa9fE48bieVlUuT5CxXRXV0105HOjorjXTXTSsKErqWkosKOpYpBS0WFHRUfF4oWwCRMmKPNV/GvkH9Q/I0WOhn+9D8Pv/AIqyUyKytaiz8o8KSkHEdSqKSlBp2FHmL70DiBX4T52IER3knYCf3pRiddPY/pWZ6UlxeVToiKDOnPfz5VzlSVlxtsZZsX7GGJk/CfXkV30kfdMitD0Mv/Gw91AgsvlZvjbqVEAg81idNxuapsHxZG+GbylbakDKPlyjfKCZYnme/eg8Y4i192TCq1uywEqTCkA7lQSFUToCTWWU1Hpmivkp+LY3M5VWJQaCPlaPvR9ah2rTMQFUkkgaCfKj4gKCdAWHZOWe0DTTbcmlweJhtS0DbLAg+HZXK2+hmvHCrVvANadymKc/EtwCbZCCCpJ+UvmMH+QTE0//AE/GZgt05Fk5GMAn+XXbXYnwg1T2ukBe0bV0PdQRlAKjKJmAcpIoNjHMs5Qw1OXMpMdklRrHhyp4/t7Ks9w4nwy3ashl/wCNhsNviHlm+8x/m/TbG4jpfdlrNy0Bb2e1cAJYds/dPMFe7U1muC9Mb7XQuKaJ0+K86eJI28PSvR7T4K2y/aLha5ANu8LZcJOsBVmRzk9oiK7r7tISaitgk4daW1nuNdK3C3wrfwxbtWhH3jEs2syIJ3nnVAMTctnKEGYH5WYATI3PIEcyPGtJ0gxN1rcYS5bxFtozMjL8TTWPhkysfi37Iqvwdq7ZtqThRkUH4ts/xW/nAOsAHaZ7AanJpPTOkFyfZTdJ+MBDYZ1bdoWQ2jAKzDWDC541gyNYrOY7iC4nGCGJEgDNAYySzHsks7HfnW24phsNi8MLiGUBZC5UM9kzsecHUa+s1hOKdC7gyupBDFiSJU2xMyRyUco7OVY4q3yOk4tM0jY/7KrC1bzXEKtbIEkkAEqCNZmRp+lZnjnSK/edWvSrtDMIIIIAGubWYVd/y0qzwePt20w83PifDl7kGWCxCDTUAh2IEjtO1S16L2sVYe58TJiGuMygtKhIAS05EwSFzTuCezSphBzyul0u/wBjnKaitl10G4uhzFiSxKAkknMxtgiJ2gdWO7tJrbJdBE14bg8RdwrlCQCNdGVhmICBgVJBgFudej9HekJYqHIOYFursOwCTMeHYa2Y58dMicFNWuzW5qTNQTfAEkgeNNXFKQSGHqK1WZaJGauzUJXnXtp00WFD81dNMzUy7iAoljAosKDzXTUBuLWwCZMCORp2GxuYwd9SI/Dy89aLCiaTUDjP8P8A8h+tFv4sLvr3DeqviOJLECTE7eQ/zRY6IRNabDnqDwrMGrazxQApbgyconlqJ+lAi0mums/xHizi4VUwAewT71b4K8WRWO5ApgeeKCxOkxGaOUyRI15A+lV903rq37dxUEsCHgk8iunLQR61bYe1abOnxPs91UdluF1EgagHrdYDXlMTWR4VjTazsLrH4nzhoYOd9ZEzvrvWaeatM6xgvRM4vbS3aVUz/E3Ys2bKpEgLHVAOh0G1RuGqTYk/fJJPbBgUfiuDa4itbjK4DDRt9RExBYkHTfQmIp/DUufASRpBmd9z9ax5NP1VnT0ZtsMPikXCUBMzoeryO+s91Dw8c/erDi+D+GckzqX8A0aeoJioK2a7Qae0S/gsbd6j2755a1UqwBgMB2/Txqzs6gQMo5n5mbwA286qxoueHdaZ9KtreBERMdmui9pHdtI7tOw1HDsT/Ll5AaTV9xB8lrNsx6q+Jn9AT5U4zcXa7G1emV50MtMjZgSrA9zKQRV1b6T4m6bdhroIDHK1yC50+QmJYRy3ntgVlcXwHG2AuIW0ws3I+aCrGJBAnNqBuN4oDcUs5hnYB41HJG567T2a+MV6f18eeNT0zPwljdraPXeN9FrZwoxeBLWrqCXCkTcgywcR1mmT4TprXn9i6Jb4hYzsA0SfTatT0T4hkthhe+MXUEnMWA1EAeA3/wAVpsPYt3IORNfmlVn/ADXjvNCMnFK/zPTWCcoqTf6HkmNvk5lCIQwIaEtgkEg7qoO4B33AqqxXD1YdZJ1+YsxadgMxMx3bV6RxPgtlnuGwRNp2Fy0SMyRzHasQe3UVXtgVPKt+JRnG4pf6MeVcJVI80v8ABimtvTuOoPnUjhPFrlm4JnSBlJ0j6eFba5wQQQBVdiuisiI07Ow9vd5Up4F6FGZqsHdGJQEaMBoQ0yvfA3FIeGtyM+/5GfasjwjCX8NdGr5NyAAWA/lnQ+laZMJduKTavXL1uQdDLICP4bhddD2jsrnGXH7ZIc4X9yLXDYlkMEyAoAXbWN+2JqK3EriEgtM90fvah4XC5d2ykmYYmSfPwqxFgRrJ8f8A4n9K6qLOHJFf9uuk/PyOu/72oVzFMdGYmDsddeVT7nD0bl6b/oah3uAD7rFSf3zik1JFJxIl2/pE791SHxxBDBo0A+tRrvAbg2IPqPz096i3cFcXcFe/l6iublJdlVH0WQxZMloPearRj3YjkATsPKahNfAMNcUkcwwby0NPGKtwTnUbaHfWeXZpqeUip+oi1D8izt4lswViOcz+c0S9jFzTmA2E9kAa1TvfhZygg6A7jTeD5ikuZSByPKSI9f8ANNS9EtFp9qUmSw8yZ/Kn2cf+FjHd/wDdVpd0gqRrAgMre0nTvrl4ux/LQD9BTc2hKKZUcX4JbzlyubNvJb0jSgWsKgMKqgHsH60bGYtraMZzAcj49o29Ki4fiQuDqxm5rz8eyKz+Tj4u0XhnaJOItQUfcAg5eUx1u/Uj6RUzhEvYAmSGaTz3n9RVDiuNDPkHWEkAiNxGwAn5gdZ/zYdH76fDOZX1JkKSATz05VhyRbhS+bOz27Kjj2NU32kEQApB3lRBqtL/ABDA2qw47aS7iithGMgZhvLwAY/XXeaj2sBcttAXNGhXZh3EGtcFSRyYWxgoqfbTSF/L66U2yrf+m89+Ue5NSGvFFLPlVR2dZieQ2gE+dXYErA2wnXuEBRqSdhTsXx5L0MTltrIWYE8s3nFY7G8Se6eseqDIXkPqe807C4J7zFU+6J1MQP2aKvQWaDifTN3s/Z0dzbJGnLeYA38u/aqrhvBlu2rtwMVa2NFgFTpMk7jZuVGw2CNodZRnOxlgRvsdO7ad6Fi79xEaWYZ4UiDBGwEkbAH3q1Gtshyvouug/SFUAtM2Vs02ydjO69kyfOfX0zA8YtpmzsNM5hWBYELO3KvFuEYfKxZ1bqgkRtttmG3OgYo2cua0HVididB268+XPnWV4k3aZuh5LjFRaNt/qNimTF2sVabK12yknTdCU17QRl9KdwTpyjwuIARvxich8fw+48KwGJ4lcuGbjlzAALawBMAdg3pEvVrwZJYtJmXOo5ZXR7YjAgERB27I7qepryjgvSW9hj1DmTmjar5fhPhW/wCDdKLOJ0U5X/A2/kdm/Pur08eeGT8mYJY5RLxVqHf4Opf4tp2s3vxpzPKQdDrUhXiiZ5qpwUlTCE5QdoEvEL8f8y25kywkI406xAn4ZOs6EeFODjc22XvttI8eqVY/28qKGpptRqpy926ny5eIjzqPp0qRTnbsQYgTAvCfw3FE++RqJnuLugI/keP+rwP+xoN3Fqo/5YUdrfJ6nTyMV1rD2yM1swDztsQP+hymoaCwh4kq/Nmt/wBaFR/evV59tGs3gwlCG71ZW9/80EBxtcn+pQfdMv61Gv4RWMvYUn8aEBvU5W96hplIXi/C0xCEHQ7qw3B/Ud1ZLEdGmQwzjaYAYyO6N611i6oORc+gmHzE98lt9TvNOxFvMPpp/is08akd4ZZR16Mh9psKgy3Xz5YaUMbaxrNRRjQVKiTEmNfzEaVc8Y6OZ+sgAedRyb6HvrNpba2SSCAJBJUwDpofUetZ7cTQlGSsk4fGEHTQAcp19akW31Jg69lRrSltQQVnwjw1obYjIYkj3rlKTYaJD2eygXcKD8yK3iBNB4jjspOVCpB1g+GuXaKn5wiBipJI0BGUGROukbcq9OWWPxZhjjkyBhuji4h8lq07NpKoCY8Tso8TU+/0buW1bNeW1bWc0OrSTv1gcoPfJodrGkEMVQAx1XnJB7hII30PbtScfxTPaufEUs2oAOoU90aCNeysrt9aNFV3sozxRLLgYU5dwbh1J/pzbeMCn2bpLnNJk/MTrmPOdyTWenWpmHxpUqPnA2Gv51yoo1CYbtY1R8cvFjlX5EJ17W5me7b17an2OMBlkBgY20MHx7qrTYAmCRO8ae21NCZWZalcLxnwroblqDHZH1ikbBzs3r/imPw+4Nlkdq6/lVJ07F2aheMK33vXT32oV5gRpEd23tpWdwZJYA8p056AmpKWnU8/yNdvq32jnxollik5dJBBjmDvtpz96gNhFOgJWPP6VZ2mn5gJ7xB9qecOvMEeUj1FR9rKpopXwRjq9Yjsjv5HWoty2V0YEeIitJ8MDmCPUe+goNzIREx7j0Mik4jspLJPLXuo2aO72NTjwwHVMp8DB/UUO5YuLuDH8wkeo/e9FMLRfcE6c3LcLeBup+L/APYPP73nr31u+H8St30zWnDDnG47iNxXjzKdwPQyPrRcJjHtOHtsyMOY08j2+BrRj8iUdS2jlLGntHsytTlNY/gn+oCvCYkBG/8AUA6p/qH3fEaeFa+24YAqQQdiDII7Qa2xlGauLODTj2F8dj+/Oq3EcFtzmVFB7pQ+TJDD3HdU7PFNY0NJhZAt23Gi3nU/huBbg9TDEeDUT7TfXdLdz+hih/teR/2qWtsHQimthyB1dR2HfyPPwPrXNxKsqL3FIaXS5bIMgskrPZmTMuu29XFm6Liq6mQQCCIOnlP5VHB1PIjlsR4in2GCnKYytJWVmD94SNR2+tRKOrKsNAB5HuMz6A5vKKpeMcI+JrJUnnqCNew8tqvis947AQR/a9Rb1gDeB3HMntqtZpwvZ1jKjE21+GClyZHPcN2ETTcVaA0kHnqO7TcVrMVhFdesB4yp/XXyrPcQsuh1QEcjl186xuJoTQHiYuloDmJnKOpv/TAPhUDFWiTLgnvNXt1cx0I/Ko9wsvLSts0l0Z05PtgrOK0AjuiiKinaQe7SmBl3KAd4qRYxAGix4bUlJVQ3Ej3OGW3+dFbvIE+tQMR0VtHVSyH1H1q/zqdxSiz2Gk1FgZc9HriTkhx3GCPKq+/aYGGBB7CIP+a3Btd3pSXLQcQYYdjCaPpKtByKHiPDmaxhsgDKlqWywSGZizBhvIEVW4ewZ0Poda2bWVNhrbBhOgIggTvpGo0A17apv9gI+WG/pMH+1tPeufBlWiN8EtBJ1GxYa/3DWlOEn5hJ7YDf+2Goj2GXSSO5gR+dPDEbimkDI/wOzXuEN7HUUMNrpHgDB9DU/Op39/rTmwqsI9jDj0Oo9atR+CWyv+0Wj86x3gQfUU7/AGyzd+S5r2MJ99G96df4Erbaf0N//L/oar7vBnXZge5gUb3096qq9C7CX+jdwaqJ70IPs0H3O9RjcvWzBbyfT/3R3bE0QX79rfOvjqPfepdvpKSIuIrj09jRS/wK2V741T/FtCe0aH3196Y1my3y3Cp7H+p196tVuYV9NbRPeQPTVaHd6OZhNtlcf2n1Xq+3bScQ5FRf4cyidGHaKl8F6R3sMf8AjaV5odVPl9094oV/hdy3yde8aj1T6VDdSTyPhv5xUbi7RWnpnqHBel1nEwP4dz8DHf8ApOzfn3VdRXiU1puCdN7tmFuTdQdp66+B5+B9a0w8j1M5Sx/B6SKVmioPDeLWsQma04PasQw8Ry/e9GvXYrR3tEHYh1I1G3PmPpUO7iyBHMGVaNQ3KRzHh6UjX5Mf4potTQkNlrhb3xUDBVMjYdVgeYgdh7qcdObr3bj9+VV+HUC4AzZVfnyDjae4j3irb7M/3HDDxB9jXFx2Mr8Ths3ND4EqfQQD6GqzDYdkBzoQT+IHy38/WpfGsaVtt1VzyACDBDFgB1SCCJ5eNXdvhyKdFHfIzA+R0mZ1rjPHfR0jOjAXBBpyXyKms4O4nvH7ihjCg/KfI6VIwOVTyjwoV7AmJUg1KewRyoZH7FFJ9hbRDV2TefCpVnEzvRBdPMBvGuW2h7VNHFroLDC6Tz9acgHMen0oTW2jTUd1NtMRvVXQLZNW32GkKdq+YoK4gUe1c86pSslobHKQR2MKDcwCHkVPau3ptUz4gPzCnLa/CfKqpMW0Ut7hL7oyt3Hqn/PrVfezW/4ltk7409R9DWpa2eaz3ilR+QOnYdqXD4Hy+TM2cXOzBvc/UegqQmL5H6j0+tWGK4HZfVreU/iTTzjb2qC/R24P4N4MOy5v4Tr+lLaFoQW1O2n9Jy+3ymo+I4QjclPlkPt1fahYhbtr+LZYD8S6j1/+VdY4ip+Vx4HT84/WnoRAxPR+Niy/1CV/uWR7Cof2K8mqiR2oZ/LbzitMuLI3Hpp+/SlLox1Ant+VvUa+tJwQ+Rm7PHri6Eg/1fWiPxS0/wDEtie0fXerzEcPVxrr/UA3/YQw9aqcT0dH3Qy/0nOPQww96lpopNEJsMjfI/kdfz1qLdwjLynwol3g7j5Sr92zejQajl3Qw2Ze4/5rm0WgmHxL22DIxVhsRof/AKrVcN6aZoW/ofxjb/yHLxFZQ4mfmAPfzpkURlKHQmk+z1fCrnAYEEHYggjuqSbcV5bwvjV3Dmbbac1Oqny5eI1rc8G6W2r0Kx+Hc/Cx0b+lv0Ota454z77Obi0Wr2c4K9vseRqZgLZdAQRnEhlmCGG/jO47iKGvoaHfWLqsNBchTyAb7p89v7aqatErRYXVcQLi5oMjMoaCCIg8tQPagWcOn3Gu2+5HJHo8xUlXuJ2x6j2py4oH50BPaK40UYonU5a7N21GalTEEd9Ra9l0TkvkDQ07Mp3EHuqGMSPCiBvOml8CD/ZJ+UzQHtkaGnrcipK3zzhvHlQBCBoy4g8wDRjbRu1T7Uy5gSNRqO0UxHC2jc8p9qd9mI1Go7qjlCN/enIxG2lKkyk2g3xu33p6sPDw1HpSLip+cA/nXfZkb5WynsO1FP0O0GS6eRDeH0p5ug6MIP786gXcC66jXsIpqY8jRtfEU1L5E18FoqD7pjxrmQjcT386i2sch3kH1FS7d0x1TI7vpXSznQ1X7D5GouK4TZufPaWfxL1T/wBd/MVOFwHcfWnfZh91qNAZ250Sj+BeK/yuJHqNPUVBxGAxFsdeznUfeTUe0j2Fa17bDcTSJdjUEip4hZirePXkxQ9+n1A9RUkYponRh2j6gx71p8RatXf4ttH74hv7lgiqq90OtEzYuvaPYesPVYb86VMZDZMyFmQ5RvIDR6a8xyNRnsIRAaJ2HzL/AGsKNieA4y2Cci317U1PmFg+oNVS4tQYYNbPYR9BP/WpYx1/hKHbL4qcp9G0NQL3Ciuxj+rT31X3q2S+x+Uhx5H6x7URMav3kHoCP351LQ7M3dsMvzCO/l6jSmkHyrYItl+Sg9q9U/Q+9Hbgtu5vPkSre3VPmKhwKTKbgvS+7ZhW/wCS32E9YeB/Q+1bjh3FLWLtlVaZB6p0dT4fqOYrH47oSQCbL5oHyMIJ8GGh84rPqz2n+8jqe8MDVQzShp9A4pntXC+LF064BdDlfkZHPTkRB86nKbbd3jB99DXnXQ/pM1zEqlxcxuDKSNJjUM0bRrJ7PCvQxgxykeIn3Fd1JS6OTVHnlxNaGyRXV1TJJqyk6AMKaLpU6V1dXEslWsd2iamLrrNdXV1jvsmWh4uU9Lh5aV1dSemAX7ROjKD37H6U84EFcymBPOkrqpAyIVrorq6mxILbvMNjRVuq/wA6gzzGhpa6ldBQ65wMZZRoHYR9KqyxQ77dldXVUkkrEmTcNjmMAgHxqZh7ofaR7ilrqExtBizLSlwdwK6uqnpkoRuHg6qY8aiNZKtB3rq6pGOGII50a7eS6Mt22twfzAE+TfMPWurqkqitv9CLFxv+IvZflBzr7ww9az/HeE3sG4W46XJ2OpPrAYeppK6nS42RZAs4tGIBBUns1H6Ee9WlgsjRmI279/H6V1dXL1ZfRq8Dh7jLmDKyjfMCre0g+1Nx/CbOJWLiyeTDRl8D+h0rq6qSvTE9AujPRz7GzuGzs2ikjZN4jtJGvgK1OGxwJ1EHu0/x7V1dTj9q0D32f//Z"/>
          <p:cNvSpPr>
            <a:spLocks noChangeAspect="1" noChangeArrowheads="1"/>
          </p:cNvSpPr>
          <p:nvPr/>
        </p:nvSpPr>
        <p:spPr bwMode="auto">
          <a:xfrm>
            <a:off x="74613" y="-765175"/>
            <a:ext cx="2019300" cy="15716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5188" name="AutoShape 20" descr="data:image/jpg;base64,/9j/4AAQSkZJRgABAQAAAQABAAD/2wCEAAkGBhQSERUUEhQWFRUVGBQYFxcYGBcYFxcXHBgXHBcXHBoYHCYeGBwjHBUVHy8gIycpLCwsFx4xNTAqNSYrLCkBCQoKDgwOGg8PGiwkHCQsLCksLC8sLCwsLCksLCwpLSwsLCksLCwsLCkpLCwsLCwsLCwpKSwpLCwsLCwpLCwsLP/AABEIAMYA/gMBIgACEQEDEQH/xAAcAAABBQEBAQAAAAAAAAAAAAADAQIEBQYABwj/xABAEAACAQIEAggDBgUEAQQDAAABAhEAAwQSITEFQQYiUWFxgZGhEzLRFEJSscHwM2JykuEHFSOiglOy4vEkQ8L/xAAbAQADAQEBAQEAAAAAAAAAAAAAAQIEAwUGB//EACsRAAICAgICAQIFBQEAAAAAAAABAhEDIRIxBEFREyIFYYHB0QZCcZGhMv/aAAwDAQACEQMRAD8AkOutNyUe4utJlr6SzxwWWly0TLShaBjAtOC08LShaBDMtKFp+WnBKAoZlpctShhgUWGGdrgQKdBsDJPLcDzqw4baUGGUTsZE618/5/8AUPjeG3CnKS00vX6v9rN+DwMmVcukUuWuyVuF4TauCCg9P2RVLxbo01sF0kqNwd17+8VP4f8A1D4/mPi04t9X0/1/knN4csW07KILShaeFp2WvoTGDy10UTLS5aLAGFpctECUuWgAQWnZadlpctFgMy0uWnAUuWiwB5aUCn5aUCgAYWly0SK7LQAPLXZKLlpctAActdlo2WkigYLLRbSUoFOApAVrrrSZaK660kUCGBaULT4pYoAaBS5aflpwWmAzLTMTfW2jO5hUBZj2AVA4lxgpeSzbClypchiQAuw1E6lu6sj0t6TNiF+zC21oyPihomRrlEbrMGeelZ8vkRxp/J2x4ZTaSLL/AE66TW/t7LefMuJbqliCUugEWyBA5MV2j5eyt5YslXMtm360yDr83nXkN7ozbTDBgSL4XOCGPiNNl5Ac51r1joPxL7fhM5P/AOQgHxF/ENR8QDlmgmO0HtFfnf4147nL68F33/J9Jhi8K4TZruGXdqt7pBG3jVDgF6s8u3wq1R9K8HD5M8MGq0/+E5oW7MXxTBfDuso2mR4HUfTyqLlqbxO/8S6zcpgeA0/fjUbLX7B4jyPBB5P/AFxV/wCa2fNZK5OuhmWlC0QLXRWkgHlpYomWlyUDBRXBaLlrstAA8tdlomWlC0ACy0uWiZa4LQAzLXZafFLlpAMiuiiZaXLQMFFdFFyV2WiwoFloiinhacqUrCirddTSBaKw1pMtOxDIpwWnhaquP9IbeFAB1uPoi9/It2LScklbGk3pD+J8btWCFYy5EhBqY7T+Fe+ooxuIuwBbFpDu6srOo7RII9qz/GMMlq2HZ5xFxhLE9Vp017FWdPTwEnxrltVtM2WzAY5ioynSSRzn2PYKx5M0rNuLFCtlp0n/ANL+IWR9rsXTiMqyYgvl3nb/AJBGsRPcapOD9HXxFo351UkhYlnG7a+enbFegdBLOIVjb+0gltV61zRhuNRBBA7OVVHTPhuJwN4/CBUYjM/VEgONWyECACNSInQd9YpbuzVG4P7TH9JeJMVSwurtCgDeOU+pFWfBMQeFNavIxeepcT8YO+Xu5R4HlVV0etfEvNiLsFyQigbBvvkDsA0HiavOkHBkvoozFXXYqd55EeX72ry5qL+x9ez04p5E5+/R7NgWU2xctQyOAyjeJ8OY2ju7qrOJ8VcFVTTcse6CAB3z+VZv/TV72EtvZvtmtZpQZSDbJ+YCd15xG574q94veV7pKmRC+teb4X4NJ+YllT+krktae+n/AB+Xwef5HkcYNf3FflpQtFC12WvvkzxaGBaUJRQtSsHwu5dEoAR2kgUpTUVbY1GyFlpctSsXw25a+dSByO49RUcCpUk9obVdjMtIVouWuK1VioCVpQtEy1wWnYqGZaSKLlrstFhQLLS5aJlpYosdAwKUCnxXRSsBhFdlp5Wky0WMSKei0kUS2KVgVhFcBTyK4Cp5BRC4nxBLFvO5AkwJ2k/snyrzTG4Z8Qz4rdQSCOYAGr+kT/irT/UW8926lq2SQoMqBt2t37HyXvqrudJTbsCyyiCAAyjXLzkDQztPjvWbLkt0zTihSsqXt3sQFZpFoEqrHsX7o7SP1r0PgnGbNvCaj+Rl+9cYjf8A8hz5a9lV+FxWHbhkKVJWQqjcXCxKnuEEn1FY3hd24+JCNuxy66BddPAA/nWa6NFWabD9LMRh72VcqFCCkiZEyup58uXOvTeLdIFxeDzXQMsLcV0kNbbSDBnaeXZVNiOiVgYYXWUO9vV3O4XmVnRQu/hNTOjWNwjlrN+7bdXUhDqrCN1JXRhGvlSa9s6Jpq0YbhFu3fxGIXMUKC9cXKuhYO0gj+YR6VtuH8DW2QxhnEjNECNNhy2onCOieHwLYm814XWa25tjQyMp2jfaNdiam2LuZVYfeAPqJ/Wunj4oW5Vs5Z8uRR4p6FApQtOC0sVvs8+huWnBaYb6/iX1FAv8XtqOqwdoJCqZJjwqfqR+SuD+BnFuIpZRTcJVWYIWAnLIJk8403AJ12rRdHHyqjW3Fy040I1EeWh8RpXiPSLpB/uLWpUpbt5iVJ0YkiGI5QBHPc0boz01vcNvAoZwpaHtH5QxGrJzQxAkaHmDXn5vJTlS6N0PFlw5Ps+j7lsOpVhII1FYnEYfI7L+EkVqeC8cs4mwL9lgyET3gjcEciKy967nYsd2JPqavxW7fwcc60r7BRXRTqWt1mageWlAp0UoFFhQ3LSRTzSRRYUJFdFOroosKEikinV0UWFDDXRTiK6KLChpoiCmxTl0osdFbvsZ8K4tlBPYCfTWsU1x3JdQdST1d/Qa025xi4iNLtABkHXl31wWRM6uDRR9GOLBsU9y8dyVVjsCTrPZoInvoXGMCuLxB+GMpdgqERlPKT4mTPfU/hPArb4X4wcKxzsT93TTUcjpuO2snw/4tq8rrmGU5pXbu7t43rLJvpmqNGmxPR84PILw6nbbILNG+jRGp50zEJYNovZbr29bgbquVnqvE8tF0mtBcspiMILuLdSUDEtbgZeYU8i2wiN68wfERczDXuO0cx4cqh/aNOz0PAdLnxKhXMKsAoNm5Zm7SezxqbheiV6xdB+ILKmGt5gWJHZGwjbXXu1rL9Gbq4e7bxGhtvOg1ywet/5AkEdx03r0/jvHrd2wLVsh7w1DD5bbdh/FpAIH6Va32NOtIuuH9H0ui3eN3RFK3lUAELEzrOkr4wTULBX7TArZZWW2coymYAkL26ECsLwHi+KGIHWuORIdBtl2YZQQo841ArYXMNbwji9culLV8HKgjKGBloUaltZjfU6nlUJcXYZIclRaCsp0g46WxS4S2SNJcjm0SE8I1Pj3Vp1xClc4YMkTmEwV7ddR5615ne4ddvkYuxrdzs7JzPWJBX8WhAI3q82So69nDDj+7fo02F4gFyLEhiyeFxWjLPYQVHn3VHfGW8N8M3GyD4cKxDGWBQwYB3AaqxCbZTNIW7fN1cwIZSBnuW2B5gpv3A86H074jme1aKZCskiQw1Ve4HQyNtwa8fJy+tja9Nv/AIbn00U/GLlpHf4bDI5z222UpMlQTGqnqkeHbR8Pw4YlRbVZzkKsnLB3BnkdCfLnQsDh4dWUCQ3VBVWGYxyYETt31q/itYxLLdaMjWVkwJIQuZgAT1yJ5A91dJOKmo+3b/1R0jkdUzQ9C+Af7fbhGfM8ZwzZl59UDaNd/erio2ExobqkjMJ05xJj2FSa9fE48bieVlUuT5CxXRXV0105HOjorjXTXTSsKErqWkosKOpYpBS0WFHRUfF4oWwCRMmKPNV/GvkH9Q/I0WOhn+9D8Pv/AIqyUyKytaiz8o8KSkHEdSqKSlBp2FHmL70DiBX4T52IER3knYCf3pRiddPY/pWZ6UlxeVToiKDOnPfz5VzlSVlxtsZZsX7GGJk/CfXkV30kfdMitD0Mv/Gw91AgsvlZvjbqVEAg81idNxuapsHxZG+GbylbakDKPlyjfKCZYnme/eg8Y4i192TCq1uywEqTCkA7lQSFUToCTWWU1Hpmivkp+LY3M5VWJQaCPlaPvR9ah2rTMQFUkkgaCfKj4gKCdAWHZOWe0DTTbcmlweJhtS0DbLAg+HZXK2+hmvHCrVvANadymKc/EtwCbZCCCpJ+UvmMH+QTE0//AE/GZgt05Fk5GMAn+XXbXYnwg1T2ukBe0bV0PdQRlAKjKJmAcpIoNjHMs5Qw1OXMpMdklRrHhyp4/t7Ks9w4nwy3ashl/wCNhsNviHlm+8x/m/TbG4jpfdlrNy0Bb2e1cAJYds/dPMFe7U1muC9Mb7XQuKaJ0+K86eJI28PSvR7T4K2y/aLha5ANu8LZcJOsBVmRzk9oiK7r7tISaitgk4daW1nuNdK3C3wrfwxbtWhH3jEs2syIJ3nnVAMTctnKEGYH5WYATI3PIEcyPGtJ0gxN1rcYS5bxFtozMjL8TTWPhkysfi37Iqvwdq7ZtqThRkUH4ts/xW/nAOsAHaZ7AanJpPTOkFyfZTdJ+MBDYZ1bdoWQ2jAKzDWDC541gyNYrOY7iC4nGCGJEgDNAYySzHsks7HfnW24phsNi8MLiGUBZC5UM9kzsecHUa+s1hOKdC7gyupBDFiSJU2xMyRyUco7OVY4q3yOk4tM0jY/7KrC1bzXEKtbIEkkAEqCNZmRp+lZnjnSK/edWvSrtDMIIIIAGubWYVd/y0qzwePt20w83PifDl7kGWCxCDTUAh2IEjtO1S16L2sVYe58TJiGuMygtKhIAS05EwSFzTuCezSphBzyul0u/wBjnKaitl10G4uhzFiSxKAkknMxtgiJ2gdWO7tJrbJdBE14bg8RdwrlCQCNdGVhmICBgVJBgFudej9HekJYqHIOYFursOwCTMeHYa2Y58dMicFNWuzW5qTNQTfAEkgeNNXFKQSGHqK1WZaJGauzUJXnXtp00WFD81dNMzUy7iAoljAosKDzXTUBuLWwCZMCORp2GxuYwd9SI/Dy89aLCiaTUDjP8P8A8h+tFv4sLvr3DeqviOJLECTE7eQ/zRY6IRNabDnqDwrMGrazxQApbgyconlqJ+lAi0mums/xHizi4VUwAewT71b4K8WRWO5ApgeeKCxOkxGaOUyRI15A+lV903rq37dxUEsCHgk8iunLQR61bYe1abOnxPs91UdluF1EgagHrdYDXlMTWR4VjTazsLrH4nzhoYOd9ZEzvrvWaeatM6xgvRM4vbS3aVUz/E3Ys2bKpEgLHVAOh0G1RuGqTYk/fJJPbBgUfiuDa4itbjK4DDRt9RExBYkHTfQmIp/DUufASRpBmd9z9ax5NP1VnT0ZtsMPikXCUBMzoeryO+s91Dw8c/erDi+D+GckzqX8A0aeoJioK2a7Qae0S/gsbd6j2755a1UqwBgMB2/Txqzs6gQMo5n5mbwA286qxoueHdaZ9KtreBERMdmui9pHdtI7tOw1HDsT/Ll5AaTV9xB8lrNsx6q+Jn9AT5U4zcXa7G1emV50MtMjZgSrA9zKQRV1b6T4m6bdhroIDHK1yC50+QmJYRy3ntgVlcXwHG2AuIW0ws3I+aCrGJBAnNqBuN4oDcUs5hnYB41HJG567T2a+MV6f18eeNT0zPwljdraPXeN9FrZwoxeBLWrqCXCkTcgywcR1mmT4TprXn9i6Jb4hYzsA0SfTatT0T4hkthhe+MXUEnMWA1EAeA3/wAVpsPYt3IORNfmlVn/ADXjvNCMnFK/zPTWCcoqTf6HkmNvk5lCIQwIaEtgkEg7qoO4B33AqqxXD1YdZJ1+YsxadgMxMx3bV6RxPgtlnuGwRNp2Fy0SMyRzHasQe3UVXtgVPKt+JRnG4pf6MeVcJVI80v8ABimtvTuOoPnUjhPFrlm4JnSBlJ0j6eFba5wQQQBVdiuisiI07Ow9vd5Up4F6FGZqsHdGJQEaMBoQ0yvfA3FIeGtyM+/5GfasjwjCX8NdGr5NyAAWA/lnQ+laZMJduKTavXL1uQdDLICP4bhddD2jsrnGXH7ZIc4X9yLXDYlkMEyAoAXbWN+2JqK3EriEgtM90fvah4XC5d2ykmYYmSfPwqxFgRrJ8f8A4n9K6qLOHJFf9uuk/PyOu/72oVzFMdGYmDsddeVT7nD0bl6b/oah3uAD7rFSf3zik1JFJxIl2/pE791SHxxBDBo0A+tRrvAbg2IPqPz096i3cFcXcFe/l6iublJdlVH0WQxZMloPearRj3YjkATsPKahNfAMNcUkcwwby0NPGKtwTnUbaHfWeXZpqeUip+oi1D8izt4lswViOcz+c0S9jFzTmA2E9kAa1TvfhZygg6A7jTeD5ikuZSByPKSI9f8ANNS9EtFp9qUmSw8yZ/Kn2cf+FjHd/wDdVpd0gqRrAgMre0nTvrl4ux/LQD9BTc2hKKZUcX4JbzlyubNvJb0jSgWsKgMKqgHsH60bGYtraMZzAcj49o29Ki4fiQuDqxm5rz8eyKz+Tj4u0XhnaJOItQUfcAg5eUx1u/Uj6RUzhEvYAmSGaTz3n9RVDiuNDPkHWEkAiNxGwAn5gdZ/zYdH76fDOZX1JkKSATz05VhyRbhS+bOz27Kjj2NU32kEQApB3lRBqtL/ABDA2qw47aS7iithGMgZhvLwAY/XXeaj2sBcttAXNGhXZh3EGtcFSRyYWxgoqfbTSF/L66U2yrf+m89+Ue5NSGvFFLPlVR2dZieQ2gE+dXYErA2wnXuEBRqSdhTsXx5L0MTltrIWYE8s3nFY7G8Se6eseqDIXkPqe807C4J7zFU+6J1MQP2aKvQWaDifTN3s/Z0dzbJGnLeYA38u/aqrhvBlu2rtwMVa2NFgFTpMk7jZuVGw2CNodZRnOxlgRvsdO7ad6Fi79xEaWYZ4UiDBGwEkbAH3q1Gtshyvouug/SFUAtM2Vs02ydjO69kyfOfX0zA8YtpmzsNM5hWBYELO3KvFuEYfKxZ1bqgkRtttmG3OgYo2cua0HVididB268+XPnWV4k3aZuh5LjFRaNt/qNimTF2sVabK12yknTdCU17QRl9KdwTpyjwuIARvxich8fw+48KwGJ4lcuGbjlzAALawBMAdg3pEvVrwZJYtJmXOo5ZXR7YjAgERB27I7qepryjgvSW9hj1DmTmjar5fhPhW/wCDdKLOJ0U5X/A2/kdm/Pur08eeGT8mYJY5RLxVqHf4Opf4tp2s3vxpzPKQdDrUhXiiZ5qpwUlTCE5QdoEvEL8f8y25kywkI406xAn4ZOs6EeFODjc22XvttI8eqVY/28qKGpptRqpy926ny5eIjzqPp0qRTnbsQYgTAvCfw3FE++RqJnuLugI/keP+rwP+xoN3Fqo/5YUdrfJ6nTyMV1rD2yM1swDztsQP+hymoaCwh4kq/Nmt/wBaFR/evV59tGs3gwlCG71ZW9/80EBxtcn+pQfdMv61Gv4RWMvYUn8aEBvU5W96hplIXi/C0xCEHQ7qw3B/Ud1ZLEdGmQwzjaYAYyO6N611i6oORc+gmHzE98lt9TvNOxFvMPpp/is08akd4ZZR16Mh9psKgy3Xz5YaUMbaxrNRRjQVKiTEmNfzEaVc8Y6OZ+sgAedRyb6HvrNpba2SSCAJBJUwDpofUetZ7cTQlGSsk4fGEHTQAcp19akW31Jg69lRrSltQQVnwjw1obYjIYkj3rlKTYaJD2eygXcKD8yK3iBNB4jjspOVCpB1g+GuXaKn5wiBipJI0BGUGROukbcq9OWWPxZhjjkyBhuji4h8lq07NpKoCY8Tso8TU+/0buW1bNeW1bWc0OrSTv1gcoPfJodrGkEMVQAx1XnJB7hII30PbtScfxTPaufEUs2oAOoU90aCNeysrt9aNFV3sozxRLLgYU5dwbh1J/pzbeMCn2bpLnNJk/MTrmPOdyTWenWpmHxpUqPnA2Gv51yoo1CYbtY1R8cvFjlX5EJ17W5me7b17an2OMBlkBgY20MHx7qrTYAmCRO8ae21NCZWZalcLxnwroblqDHZH1ikbBzs3r/imPw+4Nlkdq6/lVJ07F2aheMK33vXT32oV5gRpEd23tpWdwZJYA8p056AmpKWnU8/yNdvq32jnxollik5dJBBjmDvtpz96gNhFOgJWPP6VZ2mn5gJ7xB9qecOvMEeUj1FR9rKpopXwRjq9Yjsjv5HWoty2V0YEeIitJ8MDmCPUe+goNzIREx7j0Mik4jspLJPLXuo2aO72NTjwwHVMp8DB/UUO5YuLuDH8wkeo/e9FMLRfcE6c3LcLeBup+L/APYPP73nr31u+H8St30zWnDDnG47iNxXjzKdwPQyPrRcJjHtOHtsyMOY08j2+BrRj8iUdS2jlLGntHsytTlNY/gn+oCvCYkBG/8AUA6p/qH3fEaeFa+24YAqQQdiDII7Qa2xlGauLODTj2F8dj+/Oq3EcFtzmVFB7pQ+TJDD3HdU7PFNY0NJhZAt23Gi3nU/huBbg9TDEeDUT7TfXdLdz+hih/teR/2qWtsHQimthyB1dR2HfyPPwPrXNxKsqL3FIaXS5bIMgskrPZmTMuu29XFm6Liq6mQQCCIOnlP5VHB1PIjlsR4in2GCnKYytJWVmD94SNR2+tRKOrKsNAB5HuMz6A5vKKpeMcI+JrJUnnqCNew8tqvis947AQR/a9Rb1gDeB3HMntqtZpwvZ1jKjE21+GClyZHPcN2ETTcVaA0kHnqO7TcVrMVhFdesB4yp/XXyrPcQsuh1QEcjl186xuJoTQHiYuloDmJnKOpv/TAPhUDFWiTLgnvNXt1cx0I/Ko9wsvLSts0l0Z05PtgrOK0AjuiiKinaQe7SmBl3KAd4qRYxAGix4bUlJVQ3Ej3OGW3+dFbvIE+tQMR0VtHVSyH1H1q/zqdxSiz2Gk1FgZc9HriTkhx3GCPKq+/aYGGBB7CIP+a3Btd3pSXLQcQYYdjCaPpKtByKHiPDmaxhsgDKlqWywSGZizBhvIEVW4ewZ0Poda2bWVNhrbBhOgIggTvpGo0A17apv9gI+WG/pMH+1tPeufBlWiN8EtBJ1GxYa/3DWlOEn5hJ7YDf+2Goj2GXSSO5gR+dPDEbimkDI/wOzXuEN7HUUMNrpHgDB9DU/Op39/rTmwqsI9jDj0Oo9atR+CWyv+0Wj86x3gQfUU7/AGyzd+S5r2MJ99G96df4Erbaf0N//L/oar7vBnXZge5gUb3096qq9C7CX+jdwaqJ70IPs0H3O9RjcvWzBbyfT/3R3bE0QX79rfOvjqPfepdvpKSIuIrj09jRS/wK2V741T/FtCe0aH3196Y1my3y3Cp7H+p196tVuYV9NbRPeQPTVaHd6OZhNtlcf2n1Xq+3bScQ5FRf4cyidGHaKl8F6R3sMf8AjaV5odVPl9094oV/hdy3yde8aj1T6VDdSTyPhv5xUbi7RWnpnqHBel1nEwP4dz8DHf8ApOzfn3VdRXiU1puCdN7tmFuTdQdp66+B5+B9a0w8j1M5Sx/B6SKVmioPDeLWsQma04PasQw8Ry/e9GvXYrR3tEHYh1I1G3PmPpUO7iyBHMGVaNQ3KRzHh6UjX5Mf4potTQkNlrhb3xUDBVMjYdVgeYgdh7qcdObr3bj9+VV+HUC4AzZVfnyDjae4j3irb7M/3HDDxB9jXFx2Mr8Ths3ND4EqfQQD6GqzDYdkBzoQT+IHy38/WpfGsaVtt1VzyACDBDFgB1SCCJ5eNXdvhyKdFHfIzA+R0mZ1rjPHfR0jOjAXBBpyXyKms4O4nvH7ihjCg/KfI6VIwOVTyjwoV7AmJUg1KewRyoZH7FFJ9hbRDV2TefCpVnEzvRBdPMBvGuW2h7VNHFroLDC6Tz9acgHMen0oTW2jTUd1NtMRvVXQLZNW32GkKdq+YoK4gUe1c86pSslobHKQR2MKDcwCHkVPau3ptUz4gPzCnLa/CfKqpMW0Ut7hL7oyt3Hqn/PrVfezW/4ltk7409R9DWpa2eaz3ilR+QOnYdqXD4Hy+TM2cXOzBvc/UegqQmL5H6j0+tWGK4HZfVreU/iTTzjb2qC/R24P4N4MOy5v4Tr+lLaFoQW1O2n9Jy+3ymo+I4QjclPlkPt1fahYhbtr+LZYD8S6j1/+VdY4ip+Vx4HT84/WnoRAxPR+Niy/1CV/uWR7Cof2K8mqiR2oZ/LbzitMuLI3Hpp+/SlLox1Ant+VvUa+tJwQ+Rm7PHri6Eg/1fWiPxS0/wDEtie0fXerzEcPVxrr/UA3/YQw9aqcT0dH3Qy/0nOPQww96lpopNEJsMjfI/kdfz1qLdwjLynwol3g7j5Sr92zejQajl3Qw2Ze4/5rm0WgmHxL22DIxVhsRof/AKrVcN6aZoW/ofxjb/yHLxFZQ4mfmAPfzpkURlKHQmk+z1fCrnAYEEHYggjuqSbcV5bwvjV3Dmbbac1Oqny5eI1rc8G6W2r0Kx+Hc/Cx0b+lv0Ota454z77Obi0Wr2c4K9vseRqZgLZdAQRnEhlmCGG/jO47iKGvoaHfWLqsNBchTyAb7p89v7aqatErRYXVcQLi5oMjMoaCCIg8tQPagWcOn3Gu2+5HJHo8xUlXuJ2x6j2py4oH50BPaK40UYonU5a7N21GalTEEd9Ra9l0TkvkDQ07Mp3EHuqGMSPCiBvOml8CD/ZJ+UzQHtkaGnrcipK3zzhvHlQBCBoy4g8wDRjbRu1T7Uy5gSNRqO0UxHC2jc8p9qd9mI1Go7qjlCN/enIxG2lKkyk2g3xu33p6sPDw1HpSLip+cA/nXfZkb5WynsO1FP0O0GS6eRDeH0p5ug6MIP786gXcC66jXsIpqY8jRtfEU1L5E18FoqD7pjxrmQjcT386i2sch3kH1FS7d0x1TI7vpXSznQ1X7D5GouK4TZufPaWfxL1T/wBd/MVOFwHcfWnfZh91qNAZ250Sj+BeK/yuJHqNPUVBxGAxFsdeznUfeTUe0j2Fa17bDcTSJdjUEip4hZirePXkxQ9+n1A9RUkYponRh2j6gx71p8RatXf4ttH74hv7lgiqq90OtEzYuvaPYesPVYb86VMZDZMyFmQ5RvIDR6a8xyNRnsIRAaJ2HzL/AGsKNieA4y2Cci317U1PmFg+oNVS4tQYYNbPYR9BP/WpYx1/hKHbL4qcp9G0NQL3Ciuxj+rT31X3q2S+x+Uhx5H6x7URMav3kHoCP351LQ7M3dsMvzCO/l6jSmkHyrYItl+Sg9q9U/Q+9Hbgtu5vPkSre3VPmKhwKTKbgvS+7ZhW/wCS32E9YeB/Q+1bjh3FLWLtlVaZB6p0dT4fqOYrH47oSQCbL5oHyMIJ8GGh84rPqz2n+8jqe8MDVQzShp9A4pntXC+LF064BdDlfkZHPTkRB86nKbbd3jB99DXnXQ/pM1zEqlxcxuDKSNJjUM0bRrJ7PCvQxgxykeIn3Fd1JS6OTVHnlxNaGyRXV1TJJqyk6AMKaLpU6V1dXEslWsd2iamLrrNdXV1jvsmWh4uU9Lh5aV1dSemAX7ROjKD37H6U84EFcymBPOkrqpAyIVrorq6mxILbvMNjRVuq/wA6gzzGhpa6ldBQ65wMZZRoHYR9KqyxQ77dldXVUkkrEmTcNjmMAgHxqZh7ofaR7ilrqExtBizLSlwdwK6uqnpkoRuHg6qY8aiNZKtB3rq6pGOGII50a7eS6Mt22twfzAE+TfMPWurqkqitv9CLFxv+IvZflBzr7ww9az/HeE3sG4W46XJ2OpPrAYeppK6nS42RZAs4tGIBBUns1H6Ee9WlgsjRmI279/H6V1dXL1ZfRq8Dh7jLmDKyjfMCre0g+1Nx/CbOJWLiyeTDRl8D+h0rq6qSvTE9AujPRz7GzuGzs2ikjZN4jtJGvgK1OGxwJ1EHu0/x7V1dTj9q0D32f//Z"/>
          <p:cNvSpPr>
            <a:spLocks noChangeAspect="1" noChangeArrowheads="1"/>
          </p:cNvSpPr>
          <p:nvPr/>
        </p:nvSpPr>
        <p:spPr bwMode="auto">
          <a:xfrm>
            <a:off x="74613" y="-765175"/>
            <a:ext cx="2019300" cy="15716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5190" name="Picture 22" descr="http://www.earthtechling.com/wp-content/uploads/2011/04/vet-greenjobs.jpg"/>
          <p:cNvPicPr>
            <a:picLocks noChangeAspect="1" noChangeArrowheads="1"/>
          </p:cNvPicPr>
          <p:nvPr/>
        </p:nvPicPr>
        <p:blipFill>
          <a:blip r:embed="rId7" cstate="print"/>
          <a:srcRect r="8000" b="13675"/>
          <a:stretch>
            <a:fillRect/>
          </a:stretch>
        </p:blipFill>
        <p:spPr bwMode="auto">
          <a:xfrm>
            <a:off x="152400" y="2743200"/>
            <a:ext cx="2743200" cy="2057400"/>
          </a:xfrm>
          <a:prstGeom prst="rect">
            <a:avLst/>
          </a:prstGeom>
          <a:noFill/>
        </p:spPr>
      </p:pic>
      <p:pic>
        <p:nvPicPr>
          <p:cNvPr id="15" name="Picture 14" descr="j0407447.jpg"/>
          <p:cNvPicPr>
            <a:picLocks noChangeAspect="1"/>
          </p:cNvPicPr>
          <p:nvPr/>
        </p:nvPicPr>
        <p:blipFill>
          <a:blip r:embed="rId8" cstate="print"/>
          <a:stretch>
            <a:fillRect/>
          </a:stretch>
        </p:blipFill>
        <p:spPr>
          <a:xfrm>
            <a:off x="152400" y="4724400"/>
            <a:ext cx="2727350" cy="1981200"/>
          </a:xfrm>
          <a:prstGeom prst="rect">
            <a:avLst/>
          </a:prstGeom>
        </p:spPr>
      </p:pic>
    </p:spTree>
    <p:extLst>
      <p:ext uri="{BB962C8B-B14F-4D97-AF65-F5344CB8AC3E}">
        <p14:creationId xmlns:p14="http://schemas.microsoft.com/office/powerpoint/2010/main" xmlns="" val="390563432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533400"/>
            <a:ext cx="7772400" cy="1828800"/>
          </a:xfrm>
        </p:spPr>
        <p:txBody>
          <a:bodyPr/>
          <a:lstStyle/>
          <a:p>
            <a:r>
              <a:rPr lang="en-US" dirty="0" smtClean="0"/>
              <a:t>What Does the New Economy Crave?</a:t>
            </a:r>
            <a:endParaRPr lang="en-US" dirty="0"/>
          </a:p>
        </p:txBody>
      </p:sp>
      <p:sp>
        <p:nvSpPr>
          <p:cNvPr id="2" name="Text Placeholder 1"/>
          <p:cNvSpPr>
            <a:spLocks noGrp="1"/>
          </p:cNvSpPr>
          <p:nvPr>
            <p:ph type="body" idx="1"/>
          </p:nvPr>
        </p:nvSpPr>
        <p:spPr>
          <a:xfrm>
            <a:off x="1447800" y="3429000"/>
            <a:ext cx="6480174" cy="1673225"/>
          </a:xfrm>
        </p:spPr>
        <p:txBody>
          <a:bodyPr>
            <a:noAutofit/>
          </a:bodyPr>
          <a:lstStyle/>
          <a:p>
            <a:r>
              <a:rPr lang="en-US" sz="5400" dirty="0" smtClean="0"/>
              <a:t>HYPER-CONNECTIVITY</a:t>
            </a:r>
          </a:p>
          <a:p>
            <a:r>
              <a:rPr lang="en-US" sz="5400" dirty="0" smtClean="0"/>
              <a:t> </a:t>
            </a:r>
          </a:p>
          <a:p>
            <a:endParaRPr lang="en-US" sz="5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xpertvoices.nsdl.org/cornell-info204/files/2008/02/silicon-valley.GIF"/>
          <p:cNvPicPr>
            <a:picLocks noChangeAspect="1" noChangeArrowheads="1"/>
          </p:cNvPicPr>
          <p:nvPr/>
        </p:nvPicPr>
        <p:blipFill>
          <a:blip r:embed="rId2" cstate="print"/>
          <a:srcRect/>
          <a:stretch>
            <a:fillRect/>
          </a:stretch>
        </p:blipFill>
        <p:spPr bwMode="auto">
          <a:xfrm>
            <a:off x="4724400" y="1295400"/>
            <a:ext cx="4191000" cy="4800600"/>
          </a:xfrm>
          <a:prstGeom prst="rect">
            <a:avLst/>
          </a:prstGeom>
          <a:noFill/>
        </p:spPr>
      </p:pic>
      <p:pic>
        <p:nvPicPr>
          <p:cNvPr id="3" name="Picture 2" descr="http://expertvoices.nsdl.org/cornell-info204/files/2008/02/clev-econ.GIF"/>
          <p:cNvPicPr>
            <a:picLocks noChangeAspect="1" noChangeArrowheads="1"/>
          </p:cNvPicPr>
          <p:nvPr/>
        </p:nvPicPr>
        <p:blipFill>
          <a:blip r:embed="rId3" cstate="print"/>
          <a:srcRect/>
          <a:stretch>
            <a:fillRect/>
          </a:stretch>
        </p:blipFill>
        <p:spPr bwMode="auto">
          <a:xfrm>
            <a:off x="152400" y="1295400"/>
            <a:ext cx="4419600" cy="4648200"/>
          </a:xfrm>
          <a:prstGeom prst="rect">
            <a:avLst/>
          </a:prstGeom>
          <a:noFill/>
        </p:spPr>
      </p:pic>
      <p:sp>
        <p:nvSpPr>
          <p:cNvPr id="4" name="TextBox 3"/>
          <p:cNvSpPr txBox="1"/>
          <p:nvPr/>
        </p:nvSpPr>
        <p:spPr>
          <a:xfrm>
            <a:off x="4572000" y="533400"/>
            <a:ext cx="4800600" cy="553998"/>
          </a:xfrm>
          <a:prstGeom prst="rect">
            <a:avLst/>
          </a:prstGeom>
          <a:noFill/>
        </p:spPr>
        <p:txBody>
          <a:bodyPr wrap="square" rtlCol="0">
            <a:spAutoFit/>
          </a:bodyPr>
          <a:lstStyle/>
          <a:p>
            <a:pPr algn="ctr"/>
            <a:r>
              <a:rPr lang="en-US" sz="3000" b="1" dirty="0" smtClean="0"/>
              <a:t>Silicon Valley </a:t>
            </a:r>
            <a:endParaRPr lang="en-US" sz="3000" b="1" dirty="0"/>
          </a:p>
        </p:txBody>
      </p:sp>
      <p:sp>
        <p:nvSpPr>
          <p:cNvPr id="5" name="TextBox 4"/>
          <p:cNvSpPr txBox="1"/>
          <p:nvPr/>
        </p:nvSpPr>
        <p:spPr>
          <a:xfrm>
            <a:off x="685800" y="457200"/>
            <a:ext cx="3429000" cy="584775"/>
          </a:xfrm>
          <a:prstGeom prst="rect">
            <a:avLst/>
          </a:prstGeom>
          <a:noFill/>
        </p:spPr>
        <p:txBody>
          <a:bodyPr wrap="square" rtlCol="0">
            <a:spAutoFit/>
          </a:bodyPr>
          <a:lstStyle/>
          <a:p>
            <a:pPr algn="ctr"/>
            <a:r>
              <a:rPr lang="en-US" sz="3200" b="1" dirty="0" smtClean="0"/>
              <a:t>Cleveland</a:t>
            </a:r>
            <a:endParaRPr lang="en-US" sz="3200" b="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5562600"/>
            <a:ext cx="7543800" cy="461665"/>
          </a:xfrm>
          <a:prstGeom prst="rect">
            <a:avLst/>
          </a:prstGeom>
          <a:noFill/>
        </p:spPr>
        <p:txBody>
          <a:bodyPr wrap="square" rtlCol="0">
            <a:spAutoFit/>
          </a:bodyPr>
          <a:lstStyle/>
          <a:p>
            <a:r>
              <a:rPr lang="en-US" sz="1200" dirty="0"/>
              <a:t>Source: U.S. Conference of Mayors Metro Economies Report 2013</a:t>
            </a:r>
          </a:p>
          <a:p>
            <a:r>
              <a:rPr lang="en-US" sz="1200" dirty="0"/>
              <a:t>Source: U.S. Census Bureau</a:t>
            </a:r>
          </a:p>
        </p:txBody>
      </p:sp>
      <p:graphicFrame>
        <p:nvGraphicFramePr>
          <p:cNvPr id="4" name="Chart 3"/>
          <p:cNvGraphicFramePr>
            <a:graphicFrameLocks/>
          </p:cNvGraphicFramePr>
          <p:nvPr>
            <p:extLst>
              <p:ext uri="{D42A27DB-BD31-4B8C-83A1-F6EECF244321}">
                <p14:modId xmlns:p14="http://schemas.microsoft.com/office/powerpoint/2010/main" xmlns="" val="310628751"/>
              </p:ext>
            </p:extLst>
          </p:nvPr>
        </p:nvGraphicFramePr>
        <p:xfrm>
          <a:off x="914400" y="533400"/>
          <a:ext cx="73152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32681700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00200" y="990600"/>
            <a:ext cx="5791200" cy="3276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t>SmartInclusion</a:t>
            </a:r>
            <a:endParaRPr lang="en-US" sz="4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821299"/>
            <a:ext cx="9155070" cy="84023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What Immigrant Entrepreneurs </a:t>
            </a:r>
          </a:p>
          <a:p>
            <a:pPr marL="0" marR="0" lvl="0" indent="0" algn="l" defTabSz="914400" rtl="0" eaLnBrk="1" fontAlgn="base" latinLnBrk="0" hangingPunct="1">
              <a:lnSpc>
                <a:spcPct val="100000"/>
              </a:lnSpc>
              <a:spcBef>
                <a:spcPct val="0"/>
              </a:spcBef>
              <a:spcAft>
                <a:spcPct val="0"/>
              </a:spcAft>
              <a:buClrTx/>
              <a:buSzTx/>
              <a:tabLs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Need to be Successful in the United States?</a:t>
            </a:r>
          </a:p>
          <a:p>
            <a:pPr marL="0" marR="0" lvl="0" indent="0" algn="l" defTabSz="914400" rtl="0" eaLnBrk="1" fontAlgn="base" latinLnBrk="0" hangingPunct="1">
              <a:lnSpc>
                <a:spcPct val="100000"/>
              </a:lnSpc>
              <a:spcBef>
                <a:spcPct val="0"/>
              </a:spcBef>
              <a:spcAft>
                <a:spcPct val="0"/>
              </a:spcAft>
              <a:buClrTx/>
              <a:buSzTx/>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en-US" sz="3600" dirty="0" smtClean="0">
                <a:latin typeface="Trebuchet MS" pitchFamily="34" charset="0"/>
                <a:ea typeface="Times New Roman" pitchFamily="18" charset="0"/>
                <a:cs typeface="Times New Roman" pitchFamily="18" charset="0"/>
              </a:rPr>
              <a:t>(what can we do to help grow &amp; attract?)</a:t>
            </a:r>
          </a:p>
          <a:p>
            <a:pPr marL="0" marR="0" lvl="0" indent="0" algn="l" defTabSz="914400" rtl="0" eaLnBrk="1" fontAlgn="base" latinLnBrk="0" hangingPunct="1">
              <a:lnSpc>
                <a:spcPct val="100000"/>
              </a:lnSpc>
              <a:spcBef>
                <a:spcPct val="0"/>
              </a:spcBef>
              <a:spcAft>
                <a:spcPct val="0"/>
              </a:spcAft>
              <a:buClrTx/>
              <a:buSzTx/>
              <a:tabLst/>
            </a:pPr>
            <a:endPar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tabLst/>
            </a:pPr>
            <a:endParaRPr lang="en-US" sz="3600" dirty="0" smtClean="0">
              <a:latin typeface="Trebuchet MS"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Network, Encouragement, Validation</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1"/>
          <p:cNvSpPr>
            <a:spLocks noGrp="1"/>
          </p:cNvSpPr>
          <p:nvPr>
            <p:ph type="ftr" sz="quarter" idx="11"/>
          </p:nvPr>
        </p:nvSpPr>
        <p:spPr bwMode="auto">
          <a:noFill/>
          <a:ln>
            <a:miter lim="800000"/>
            <a:headEnd/>
            <a:tailEnd/>
          </a:ln>
        </p:spPr>
        <p:txBody>
          <a:bodyPr/>
          <a:lstStyle/>
          <a:p>
            <a:r>
              <a:rPr lang="en-IN" dirty="0" smtClean="0"/>
              <a:t>TiE Global  2903 Bunker Hill Lane, Suite 108, Santa Clara, CA 95054</a:t>
            </a:r>
          </a:p>
        </p:txBody>
      </p:sp>
      <p:sp>
        <p:nvSpPr>
          <p:cNvPr id="3" name="Slide Number Placeholder 2"/>
          <p:cNvSpPr>
            <a:spLocks noGrp="1"/>
          </p:cNvSpPr>
          <p:nvPr>
            <p:ph type="sldNum" sz="quarter" idx="12"/>
          </p:nvPr>
        </p:nvSpPr>
        <p:spPr/>
        <p:txBody>
          <a:bodyPr/>
          <a:lstStyle/>
          <a:p>
            <a:pPr>
              <a:defRPr/>
            </a:pPr>
            <a:fld id="{41616333-2F5F-4946-B4C8-66C8E91FB3C5}" type="slidenum">
              <a:rPr lang="en-US" smtClean="0"/>
              <a:pPr>
                <a:defRPr/>
              </a:pPr>
              <a:t>73</a:t>
            </a:fld>
            <a:endParaRPr lang="en-US" dirty="0"/>
          </a:p>
        </p:txBody>
      </p:sp>
      <p:sp>
        <p:nvSpPr>
          <p:cNvPr id="2052" name="Rectangle 3"/>
          <p:cNvSpPr>
            <a:spLocks noChangeArrowheads="1"/>
          </p:cNvSpPr>
          <p:nvPr/>
        </p:nvSpPr>
        <p:spPr bwMode="auto">
          <a:xfrm>
            <a:off x="0" y="1"/>
            <a:ext cx="9144000" cy="1200329"/>
          </a:xfrm>
          <a:prstGeom prst="rect">
            <a:avLst/>
          </a:prstGeom>
          <a:solidFill>
            <a:schemeClr val="accent5">
              <a:lumMod val="20000"/>
              <a:lumOff val="80000"/>
            </a:schemeClr>
          </a:solidFill>
          <a:ln w="9525">
            <a:noFill/>
            <a:miter lim="800000"/>
            <a:headEnd/>
            <a:tailEnd/>
          </a:ln>
          <a:effectLst>
            <a:glow rad="228600">
              <a:schemeClr val="accent5">
                <a:satMod val="175000"/>
                <a:alpha val="40000"/>
              </a:schemeClr>
            </a:glow>
            <a:innerShdw blurRad="114300">
              <a:prstClr val="black"/>
            </a:innerShdw>
          </a:effectLst>
        </p:spPr>
        <p:txBody>
          <a:bodyPr wrap="square">
            <a:spAutoFit/>
          </a:bodyPr>
          <a:lstStyle/>
          <a:p>
            <a:pPr algn="ctr">
              <a:defRPr/>
            </a:pPr>
            <a:r>
              <a:rPr lang="en-US" sz="4000" b="1" dirty="0" smtClean="0">
                <a:latin typeface="Bernard MT Condensed" pitchFamily="18" charset="0"/>
              </a:rPr>
              <a:t>World’s Largest Non Profit </a:t>
            </a:r>
            <a:endParaRPr lang="en-US" sz="4000" b="1" dirty="0">
              <a:latin typeface="Bernard MT Condensed" pitchFamily="18" charset="0"/>
            </a:endParaRPr>
          </a:p>
          <a:p>
            <a:pPr algn="ctr">
              <a:defRPr/>
            </a:pPr>
            <a:r>
              <a:rPr lang="en-US" sz="3200" dirty="0" smtClean="0"/>
              <a:t>Fostering Entrepreneurship</a:t>
            </a:r>
            <a:endParaRPr lang="en-US" sz="3200" dirty="0"/>
          </a:p>
        </p:txBody>
      </p:sp>
      <p:pic>
        <p:nvPicPr>
          <p:cNvPr id="2053" name="Picture 2" descr="P:\TiE Global\tye 4kf.jpg"/>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a:ln w="9525">
            <a:noFill/>
            <a:miter lim="800000"/>
            <a:headEnd/>
            <a:tailEnd/>
          </a:ln>
        </p:spPr>
      </p:pic>
      <p:sp>
        <p:nvSpPr>
          <p:cNvPr id="9" name="TextBox 8"/>
          <p:cNvSpPr txBox="1"/>
          <p:nvPr/>
        </p:nvSpPr>
        <p:spPr>
          <a:xfrm>
            <a:off x="0" y="1143000"/>
            <a:ext cx="9144000" cy="923330"/>
          </a:xfrm>
          <a:prstGeom prst="rect">
            <a:avLst/>
          </a:prstGeom>
          <a:solidFill>
            <a:schemeClr val="accent5"/>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txBody>
          <a:bodyPr wrap="square">
            <a:spAutoFit/>
            <a:sp3d extrusionH="57150">
              <a:bevelT w="38100" h="38100"/>
            </a:sp3d>
          </a:bodyPr>
          <a:lstStyle/>
          <a:p>
            <a:pPr algn="ctr">
              <a:defRPr/>
            </a:pPr>
            <a:endParaRPr lang="en-US" b="1" i="1" dirty="0" smtClean="0"/>
          </a:p>
          <a:p>
            <a:pPr algn="ctr">
              <a:defRPr/>
            </a:pPr>
            <a:r>
              <a:rPr lang="en-US" b="1" i="1" dirty="0" smtClean="0"/>
              <a:t>            EDUCATING                                MENTORING                       NETWORKING </a:t>
            </a:r>
          </a:p>
          <a:p>
            <a:pPr algn="ctr">
              <a:defRPr/>
            </a:pPr>
            <a:endParaRPr lang="en-US" b="1" i="1" dirty="0" smtClean="0"/>
          </a:p>
        </p:txBody>
      </p:sp>
      <p:cxnSp>
        <p:nvCxnSpPr>
          <p:cNvPr id="11" name="Straight Arrow Connector 10"/>
          <p:cNvCxnSpPr/>
          <p:nvPr/>
        </p:nvCxnSpPr>
        <p:spPr>
          <a:xfrm>
            <a:off x="685800" y="5105400"/>
            <a:ext cx="5486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5800" y="5105400"/>
            <a:ext cx="1066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85800" y="4724400"/>
            <a:ext cx="441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5105400"/>
            <a:ext cx="3048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62" name="TextBox 19"/>
          <p:cNvSpPr txBox="1">
            <a:spLocks noChangeArrowheads="1"/>
          </p:cNvSpPr>
          <p:nvPr/>
        </p:nvSpPr>
        <p:spPr bwMode="auto">
          <a:xfrm>
            <a:off x="5791200" y="4876800"/>
            <a:ext cx="609600" cy="261938"/>
          </a:xfrm>
          <a:prstGeom prst="rect">
            <a:avLst/>
          </a:prstGeom>
          <a:noFill/>
          <a:ln w="9525">
            <a:noFill/>
            <a:miter lim="800000"/>
            <a:headEnd/>
            <a:tailEnd/>
          </a:ln>
        </p:spPr>
        <p:txBody>
          <a:bodyPr>
            <a:spAutoFit/>
          </a:bodyPr>
          <a:lstStyle/>
          <a:p>
            <a:r>
              <a:rPr lang="en-US" sz="1100" dirty="0">
                <a:latin typeface="Arial Narrow" pitchFamily="34" charset="0"/>
              </a:rPr>
              <a:t>Tokyo</a:t>
            </a:r>
          </a:p>
        </p:txBody>
      </p:sp>
      <p:sp>
        <p:nvSpPr>
          <p:cNvPr id="2063" name="TextBox 20"/>
          <p:cNvSpPr txBox="1">
            <a:spLocks noChangeArrowheads="1"/>
          </p:cNvSpPr>
          <p:nvPr/>
        </p:nvSpPr>
        <p:spPr bwMode="auto">
          <a:xfrm>
            <a:off x="5638800" y="6096000"/>
            <a:ext cx="838200" cy="261938"/>
          </a:xfrm>
          <a:prstGeom prst="rect">
            <a:avLst/>
          </a:prstGeom>
          <a:noFill/>
          <a:ln w="9525">
            <a:noFill/>
            <a:miter lim="800000"/>
            <a:headEnd/>
            <a:tailEnd/>
          </a:ln>
        </p:spPr>
        <p:txBody>
          <a:bodyPr>
            <a:spAutoFit/>
          </a:bodyPr>
          <a:lstStyle/>
          <a:p>
            <a:r>
              <a:rPr lang="en-US" sz="1100" dirty="0">
                <a:latin typeface="Arial Narrow" pitchFamily="34" charset="0"/>
              </a:rPr>
              <a:t>Melbourne</a:t>
            </a:r>
          </a:p>
        </p:txBody>
      </p:sp>
      <p:sp>
        <p:nvSpPr>
          <p:cNvPr id="22" name="TextBox 21"/>
          <p:cNvSpPr txBox="1"/>
          <p:nvPr/>
        </p:nvSpPr>
        <p:spPr>
          <a:xfrm>
            <a:off x="2286000" y="6400800"/>
            <a:ext cx="2667000" cy="2762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US" sz="1200" b="1" dirty="0"/>
              <a:t>Extending Global </a:t>
            </a:r>
            <a:r>
              <a:rPr lang="en-US" sz="1200" b="1" dirty="0" smtClean="0"/>
              <a:t>Footprint</a:t>
            </a:r>
            <a:endParaRPr lang="en-US" sz="1200" b="1" dirty="0"/>
          </a:p>
        </p:txBody>
      </p:sp>
      <p:sp>
        <p:nvSpPr>
          <p:cNvPr id="2061" name="TextBox 18"/>
          <p:cNvSpPr txBox="1">
            <a:spLocks noChangeArrowheads="1"/>
          </p:cNvSpPr>
          <p:nvPr/>
        </p:nvSpPr>
        <p:spPr bwMode="auto">
          <a:xfrm>
            <a:off x="6781800" y="4343400"/>
            <a:ext cx="2362200" cy="1200329"/>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b="1" dirty="0"/>
              <a:t>October 12 2010</a:t>
            </a:r>
          </a:p>
          <a:p>
            <a:pPr algn="ctr"/>
            <a:endParaRPr lang="en-US" b="1" dirty="0"/>
          </a:p>
          <a:p>
            <a:pPr algn="ctr"/>
            <a:r>
              <a:rPr lang="en-US" b="1" dirty="0"/>
              <a:t>Kansas City</a:t>
            </a:r>
          </a:p>
          <a:p>
            <a:pPr algn="ctr"/>
            <a:endParaRPr lang="en-US" dirty="0"/>
          </a:p>
        </p:txBody>
      </p:sp>
      <p:pic>
        <p:nvPicPr>
          <p:cNvPr id="20" name="Picture 8" descr="C:\Users\somnath\Documents\Somnath TiE Backup Nov 15 2009\TYE Project\Coordination and Website\Galleries\DSC01579.jpg"/>
          <p:cNvPicPr>
            <a:picLocks noChangeAspect="1" noChangeArrowheads="1"/>
          </p:cNvPicPr>
          <p:nvPr/>
        </p:nvPicPr>
        <p:blipFill>
          <a:blip r:embed="rId4" cstate="print"/>
          <a:srcRect/>
          <a:stretch>
            <a:fillRect/>
          </a:stretch>
        </p:blipFill>
        <p:spPr bwMode="auto">
          <a:xfrm>
            <a:off x="4572000" y="2133600"/>
            <a:ext cx="4572000" cy="2209800"/>
          </a:xfrm>
          <a:prstGeom prst="rect">
            <a:avLst/>
          </a:prstGeom>
          <a:noFill/>
          <a:ln w="9525">
            <a:noFill/>
            <a:miter lim="800000"/>
            <a:headEnd/>
            <a:tailEnd/>
          </a:ln>
        </p:spPr>
      </p:pic>
      <p:sp>
        <p:nvSpPr>
          <p:cNvPr id="2065" name="TextBox 22"/>
          <p:cNvSpPr txBox="1">
            <a:spLocks noChangeArrowheads="1"/>
          </p:cNvSpPr>
          <p:nvPr/>
        </p:nvSpPr>
        <p:spPr bwMode="auto">
          <a:xfrm>
            <a:off x="3048000" y="4267200"/>
            <a:ext cx="1905000" cy="276999"/>
          </a:xfrm>
          <a:prstGeom prst="rect">
            <a:avLst/>
          </a:prstGeom>
          <a:solidFill>
            <a:srgbClr val="CC9B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200" b="1" dirty="0"/>
              <a:t>Scaling to </a:t>
            </a:r>
            <a:r>
              <a:rPr lang="en-US" sz="1200" b="1" dirty="0" smtClean="0"/>
              <a:t> Next </a:t>
            </a:r>
            <a:r>
              <a:rPr lang="en-US" sz="1200" b="1" dirty="0"/>
              <a:t> </a:t>
            </a:r>
            <a:r>
              <a:rPr lang="en-US" sz="1200" b="1" dirty="0" smtClean="0"/>
              <a:t>Level</a:t>
            </a:r>
            <a:endParaRPr lang="en-US" sz="1200" b="1" dirty="0"/>
          </a:p>
        </p:txBody>
      </p:sp>
      <p:pic>
        <p:nvPicPr>
          <p:cNvPr id="23" name="Picture 5" descr="C:\Users\somnath\Pictures\BDay Boston Toronto\DSC02632.JPG"/>
          <p:cNvPicPr>
            <a:picLocks noChangeAspect="1" noChangeArrowheads="1"/>
          </p:cNvPicPr>
          <p:nvPr/>
        </p:nvPicPr>
        <p:blipFill>
          <a:blip r:embed="rId5" cstate="print"/>
          <a:srcRect/>
          <a:stretch>
            <a:fillRect/>
          </a:stretch>
        </p:blipFill>
        <p:spPr bwMode="auto">
          <a:xfrm>
            <a:off x="1828800" y="2057400"/>
            <a:ext cx="5486400" cy="2209800"/>
          </a:xfrm>
          <a:prstGeom prst="rect">
            <a:avLst/>
          </a:prstGeom>
          <a:noFill/>
          <a:scene3d>
            <a:camera prst="orthographicFront"/>
            <a:lightRig rig="threePt" dir="t"/>
          </a:scene3d>
          <a:sp3d>
            <a:bevelT/>
          </a:sp3d>
        </p:spPr>
      </p:pic>
      <p:pic>
        <p:nvPicPr>
          <p:cNvPr id="21" name="Picture 3" descr="C:\Users\somnath\Documents\Somnath TiE Backup Nov 15 2009\TiELINKS\TiELINKS 2008 Bangalore Final\TiELINKS2008 Photos\TIE LINKS 2008-16.12.08\DSC_0206.JPG"/>
          <p:cNvPicPr>
            <a:picLocks noChangeAspect="1" noChangeArrowheads="1"/>
          </p:cNvPicPr>
          <p:nvPr/>
        </p:nvPicPr>
        <p:blipFill>
          <a:blip r:embed="rId6" cstate="print"/>
          <a:srcRect/>
          <a:stretch>
            <a:fillRect/>
          </a:stretch>
        </p:blipFill>
        <p:spPr bwMode="auto">
          <a:xfrm>
            <a:off x="0" y="1905000"/>
            <a:ext cx="4419600" cy="2286000"/>
          </a:xfrm>
          <a:prstGeom prst="rect">
            <a:avLst/>
          </a:prstGeom>
          <a:noFill/>
          <a:ln>
            <a:noFill/>
          </a:ln>
          <a:effectLst>
            <a:outerShdw blurRad="44450" dist="27940" dir="5400000" algn="ctr">
              <a:srgbClr val="000000">
                <a:alpha val="32000"/>
              </a:srgbClr>
            </a:outerShdw>
          </a:effectLst>
          <a:scene3d>
            <a:camera prst="perspectiveHeroicExtremeRightFacing"/>
            <a:lightRig rig="balanced" dir="t">
              <a:rot lat="0" lon="0" rev="8700000"/>
            </a:lightRig>
          </a:scene3d>
          <a:sp3d>
            <a:bevelT w="190500" h="38100"/>
          </a:sp3d>
        </p:spPr>
      </p:pic>
      <p:pic>
        <p:nvPicPr>
          <p:cNvPr id="25" name="Picture 4" descr="C:\Users\somnath\Documents\Knowledge Center\TiE Leaders In Action\DSC_0177.jpg"/>
          <p:cNvPicPr>
            <a:picLocks noChangeAspect="1" noChangeArrowheads="1"/>
          </p:cNvPicPr>
          <p:nvPr/>
        </p:nvPicPr>
        <p:blipFill>
          <a:blip r:embed="rId7" cstate="print"/>
          <a:srcRect/>
          <a:stretch>
            <a:fillRect/>
          </a:stretch>
        </p:blipFill>
        <p:spPr bwMode="auto">
          <a:xfrm>
            <a:off x="6400800" y="4114800"/>
            <a:ext cx="3124200" cy="27432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6" name="TextBox 25"/>
          <p:cNvSpPr txBox="1"/>
          <p:nvPr/>
        </p:nvSpPr>
        <p:spPr>
          <a:xfrm>
            <a:off x="3733800" y="5867400"/>
            <a:ext cx="838200" cy="261610"/>
          </a:xfrm>
          <a:prstGeom prst="rect">
            <a:avLst/>
          </a:prstGeom>
          <a:noFill/>
        </p:spPr>
        <p:txBody>
          <a:bodyPr wrap="square" rtlCol="0">
            <a:spAutoFit/>
          </a:bodyPr>
          <a:lstStyle/>
          <a:p>
            <a:r>
              <a:rPr lang="en-US" sz="1100" b="1" dirty="0" smtClean="0"/>
              <a:t>Mauritius</a:t>
            </a:r>
            <a:endParaRPr lang="en-US" sz="1100" b="1" dirty="0"/>
          </a:p>
        </p:txBody>
      </p:sp>
      <p:graphicFrame>
        <p:nvGraphicFramePr>
          <p:cNvPr id="1026" name="Object 2"/>
          <p:cNvGraphicFramePr>
            <a:graphicFrameLocks noChangeAspect="1"/>
          </p:cNvGraphicFramePr>
          <p:nvPr/>
        </p:nvGraphicFramePr>
        <p:xfrm>
          <a:off x="0" y="0"/>
          <a:ext cx="731838" cy="404812"/>
        </p:xfrm>
        <a:graphic>
          <a:graphicData uri="http://schemas.openxmlformats.org/presentationml/2006/ole">
            <p:oleObj spid="_x0000_s277506" r:id="rId8" imgW="3742857" imgH="2486372" progId="">
              <p:embed/>
            </p:oleObj>
          </a:graphicData>
        </a:graphic>
      </p:graphicFrame>
      <p:sp>
        <p:nvSpPr>
          <p:cNvPr id="24" name="TextBox 23"/>
          <p:cNvSpPr txBox="1"/>
          <p:nvPr/>
        </p:nvSpPr>
        <p:spPr>
          <a:xfrm>
            <a:off x="5334000" y="5410200"/>
            <a:ext cx="914400" cy="253916"/>
          </a:xfrm>
          <a:prstGeom prst="rect">
            <a:avLst/>
          </a:prstGeom>
          <a:noFill/>
        </p:spPr>
        <p:txBody>
          <a:bodyPr wrap="square" rtlCol="0">
            <a:spAutoFit/>
          </a:bodyPr>
          <a:lstStyle/>
          <a:p>
            <a:r>
              <a:rPr lang="en-US" sz="1050" dirty="0" smtClean="0"/>
              <a:t>Singapore</a:t>
            </a:r>
            <a:endParaRPr lang="en-US" sz="1050" dirty="0"/>
          </a:p>
        </p:txBody>
      </p:sp>
      <p:sp>
        <p:nvSpPr>
          <p:cNvPr id="27" name="TextBox 26"/>
          <p:cNvSpPr txBox="1"/>
          <p:nvPr/>
        </p:nvSpPr>
        <p:spPr>
          <a:xfrm>
            <a:off x="3962400" y="5181600"/>
            <a:ext cx="609600" cy="253916"/>
          </a:xfrm>
          <a:prstGeom prst="rect">
            <a:avLst/>
          </a:prstGeom>
          <a:noFill/>
        </p:spPr>
        <p:txBody>
          <a:bodyPr wrap="square" rtlCol="0">
            <a:spAutoFit/>
          </a:bodyPr>
          <a:lstStyle/>
          <a:p>
            <a:r>
              <a:rPr lang="en-US" sz="1050" dirty="0" smtClean="0"/>
              <a:t>Dubai</a:t>
            </a:r>
            <a:endParaRPr lang="en-US" sz="1050" dirty="0"/>
          </a:p>
        </p:txBody>
      </p:sp>
      <p:sp>
        <p:nvSpPr>
          <p:cNvPr id="29" name="TextBox 28"/>
          <p:cNvSpPr txBox="1"/>
          <p:nvPr/>
        </p:nvSpPr>
        <p:spPr>
          <a:xfrm>
            <a:off x="0" y="4953000"/>
            <a:ext cx="1066800" cy="253916"/>
          </a:xfrm>
          <a:prstGeom prst="rect">
            <a:avLst/>
          </a:prstGeom>
          <a:noFill/>
        </p:spPr>
        <p:txBody>
          <a:bodyPr wrap="square" rtlCol="0">
            <a:spAutoFit/>
          </a:bodyPr>
          <a:lstStyle/>
          <a:p>
            <a:r>
              <a:rPr lang="en-US" sz="1050" dirty="0" smtClean="0"/>
              <a:t>Silicon Valley</a:t>
            </a:r>
            <a:endParaRPr lang="en-US" sz="1050" dirty="0"/>
          </a:p>
        </p:txBody>
      </p:sp>
      <p:pic>
        <p:nvPicPr>
          <p:cNvPr id="1027" name="Picture 3"/>
          <p:cNvPicPr>
            <a:picLocks noChangeAspect="1" noChangeArrowheads="1"/>
          </p:cNvPicPr>
          <p:nvPr/>
        </p:nvPicPr>
        <p:blipFill>
          <a:blip r:embed="rId9" cstate="print"/>
          <a:srcRect/>
          <a:stretch>
            <a:fillRect/>
          </a:stretch>
        </p:blipFill>
        <p:spPr bwMode="auto">
          <a:xfrm>
            <a:off x="7239000" y="1828800"/>
            <a:ext cx="1905000" cy="22098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descr="TiE image (2).jpg"/>
          <p:cNvPicPr>
            <a:picLocks noChangeAspect="1"/>
          </p:cNvPicPr>
          <p:nvPr/>
        </p:nvPicPr>
        <p:blipFill>
          <a:blip r:embed="rId10" cstate="print"/>
          <a:stretch>
            <a:fillRect/>
          </a:stretch>
        </p:blipFill>
        <p:spPr>
          <a:xfrm>
            <a:off x="3733800" y="1981200"/>
            <a:ext cx="3505200" cy="2340429"/>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7" descr="TiEQuest 2009 Award"/>
          <p:cNvPicPr>
            <a:picLocks noChangeAspect="1" noChangeArrowheads="1"/>
          </p:cNvPicPr>
          <p:nvPr/>
        </p:nvPicPr>
        <p:blipFill>
          <a:blip r:embed="rId2" cstate="print"/>
          <a:srcRect/>
          <a:stretch>
            <a:fillRect/>
          </a:stretch>
        </p:blipFill>
        <p:spPr bwMode="auto">
          <a:xfrm>
            <a:off x="0" y="0"/>
            <a:ext cx="2895600" cy="1828800"/>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a:stretch>
            <a:fillRect/>
          </a:stretch>
        </p:blipFill>
        <p:spPr bwMode="auto">
          <a:xfrm>
            <a:off x="2133600" y="4267200"/>
            <a:ext cx="2971800" cy="23622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5C35F19E-4F42-4809-97D5-14D21EC495A7}" type="slidenum">
              <a:rPr lang="en-US" smtClean="0"/>
              <a:pPr>
                <a:defRPr/>
              </a:pPr>
              <a:t>74</a:t>
            </a:fld>
            <a:endParaRPr lang="en-US" dirty="0"/>
          </a:p>
        </p:txBody>
      </p:sp>
      <p:pic>
        <p:nvPicPr>
          <p:cNvPr id="13" name="Picture 2" descr="C:\Users\somnath\Documents\Somnath TiE Backup Nov 15 2009\TYE Project\Coordination and Website\Galleries\I.jpg"/>
          <p:cNvPicPr>
            <a:picLocks noChangeAspect="1" noChangeArrowheads="1"/>
          </p:cNvPicPr>
          <p:nvPr/>
        </p:nvPicPr>
        <p:blipFill>
          <a:blip r:embed="rId4" cstate="print"/>
          <a:srcRect/>
          <a:stretch>
            <a:fillRect/>
          </a:stretch>
        </p:blipFill>
        <p:spPr bwMode="auto">
          <a:xfrm>
            <a:off x="4419600" y="0"/>
            <a:ext cx="4724400" cy="2438400"/>
          </a:xfrm>
          <a:prstGeom prst="rect">
            <a:avLst/>
          </a:prstGeom>
          <a:noFill/>
        </p:spPr>
      </p:pic>
      <p:pic>
        <p:nvPicPr>
          <p:cNvPr id="8" name="Picture 6" descr="C:\Users\somnath\Documents\Somnath TiE Backup Nov 15 2009\Annual Report\AR 2007-08\AR Photos\dr kalam w guests lobby rw.jpg"/>
          <p:cNvPicPr>
            <a:picLocks noChangeAspect="1" noChangeArrowheads="1"/>
          </p:cNvPicPr>
          <p:nvPr/>
        </p:nvPicPr>
        <p:blipFill>
          <a:blip r:embed="rId5" cstate="print"/>
          <a:srcRect/>
          <a:stretch>
            <a:fillRect/>
          </a:stretch>
        </p:blipFill>
        <p:spPr bwMode="auto">
          <a:xfrm>
            <a:off x="2743200" y="-228600"/>
            <a:ext cx="3429000" cy="2438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pic>
      <p:pic>
        <p:nvPicPr>
          <p:cNvPr id="25602" name="Picture 2" descr="C:\Users\somnath\Documents\Somnath TiE Backup Nov 15 2009\Annual Report\AR 2007-08\AR Photos\Rajasthan Retreat 2209327278_7925bdcc73_b.jpg"/>
          <p:cNvPicPr>
            <a:picLocks noChangeAspect="1" noChangeArrowheads="1"/>
          </p:cNvPicPr>
          <p:nvPr/>
        </p:nvPicPr>
        <p:blipFill>
          <a:blip r:embed="rId6" cstate="print"/>
          <a:srcRect/>
          <a:stretch>
            <a:fillRect/>
          </a:stretch>
        </p:blipFill>
        <p:spPr bwMode="auto">
          <a:xfrm>
            <a:off x="3505200" y="4191000"/>
            <a:ext cx="5638800" cy="2667000"/>
          </a:xfrm>
          <a:prstGeom prst="rect">
            <a:avLst/>
          </a:prstGeom>
          <a:noFill/>
        </p:spPr>
      </p:pic>
      <p:pic>
        <p:nvPicPr>
          <p:cNvPr id="25603" name="Picture 3" descr="_DSC0081"/>
          <p:cNvPicPr>
            <a:picLocks noChangeAspect="1" noChangeArrowheads="1"/>
          </p:cNvPicPr>
          <p:nvPr/>
        </p:nvPicPr>
        <p:blipFill>
          <a:blip r:embed="rId7" cstate="print"/>
          <a:srcRect/>
          <a:stretch>
            <a:fillRect/>
          </a:stretch>
        </p:blipFill>
        <p:spPr bwMode="auto">
          <a:xfrm>
            <a:off x="0" y="4191000"/>
            <a:ext cx="3505200" cy="2667001"/>
          </a:xfrm>
          <a:prstGeom prst="rect">
            <a:avLst/>
          </a:prstGeom>
          <a:noFill/>
          <a:ln w="9525">
            <a:noFill/>
            <a:miter lim="800000"/>
            <a:headEnd/>
            <a:tailEnd/>
          </a:ln>
        </p:spPr>
      </p:pic>
      <p:sp>
        <p:nvSpPr>
          <p:cNvPr id="11" name="TextBox 10"/>
          <p:cNvSpPr txBox="1"/>
          <p:nvPr/>
        </p:nvSpPr>
        <p:spPr>
          <a:xfrm>
            <a:off x="3048000" y="4114800"/>
            <a:ext cx="6096000" cy="769441"/>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4400" b="1" dirty="0" smtClean="0">
                <a:solidFill>
                  <a:srgbClr val="990033"/>
                </a:solidFill>
                <a:latin typeface="AR JULIAN" pitchFamily="2" charset="0"/>
              </a:rPr>
              <a:t>Join the TiE Network</a:t>
            </a:r>
            <a:endParaRPr lang="en-US" sz="4400" b="1" dirty="0">
              <a:solidFill>
                <a:srgbClr val="990033"/>
              </a:solidFill>
              <a:latin typeface="AR JULIAN" pitchFamily="2" charset="0"/>
            </a:endParaRPr>
          </a:p>
        </p:txBody>
      </p:sp>
      <p:pic>
        <p:nvPicPr>
          <p:cNvPr id="2" name="Picture 2"/>
          <p:cNvPicPr>
            <a:picLocks noChangeAspect="1" noChangeArrowheads="1"/>
          </p:cNvPicPr>
          <p:nvPr/>
        </p:nvPicPr>
        <p:blipFill>
          <a:blip r:embed="rId8" cstate="print"/>
          <a:srcRect/>
          <a:stretch>
            <a:fillRect/>
          </a:stretch>
        </p:blipFill>
        <p:spPr bwMode="auto">
          <a:xfrm>
            <a:off x="4419601" y="2286000"/>
            <a:ext cx="4724400" cy="1905000"/>
          </a:xfrm>
          <a:prstGeom prst="rect">
            <a:avLst/>
          </a:prstGeom>
          <a:noFill/>
          <a:ln w="9525">
            <a:noFill/>
            <a:miter lim="800000"/>
            <a:headEnd/>
            <a:tailEnd/>
          </a:ln>
          <a:scene3d>
            <a:camera prst="perspectiveAbove"/>
            <a:lightRig rig="threePt" dir="t"/>
          </a:scene3d>
          <a:sp3d>
            <a:bevelT prst="slope"/>
          </a:sp3d>
        </p:spPr>
      </p:pic>
      <p:pic>
        <p:nvPicPr>
          <p:cNvPr id="4" name="Picture 3"/>
          <p:cNvPicPr>
            <a:picLocks noChangeAspect="1" noChangeArrowheads="1"/>
          </p:cNvPicPr>
          <p:nvPr/>
        </p:nvPicPr>
        <p:blipFill>
          <a:blip r:embed="rId9" cstate="print"/>
          <a:srcRect/>
          <a:stretch>
            <a:fillRect/>
          </a:stretch>
        </p:blipFill>
        <p:spPr bwMode="auto">
          <a:xfrm>
            <a:off x="0" y="1828800"/>
            <a:ext cx="4419600" cy="2438400"/>
          </a:xfrm>
          <a:prstGeom prst="rect">
            <a:avLst/>
          </a:prstGeom>
          <a:noFill/>
          <a:ln w="9525">
            <a:noFill/>
            <a:miter lim="800000"/>
            <a:headEnd/>
            <a:tailEnd/>
          </a:ln>
          <a:scene3d>
            <a:camera prst="orthographicFront"/>
            <a:lightRig rig="threePt" dir="t"/>
          </a:scene3d>
          <a:sp3d>
            <a:bevelT/>
          </a:sp3d>
        </p:spPr>
      </p:pic>
      <p:sp>
        <p:nvSpPr>
          <p:cNvPr id="17" name="TextBox 16"/>
          <p:cNvSpPr txBox="1"/>
          <p:nvPr/>
        </p:nvSpPr>
        <p:spPr>
          <a:xfrm>
            <a:off x="3657600" y="6324600"/>
            <a:ext cx="5486400" cy="461665"/>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US" sz="2400" b="1" dirty="0" smtClean="0">
                <a:latin typeface="Baskerville Old Face" pitchFamily="18" charset="0"/>
              </a:rPr>
              <a:t>Empower Next Generation Entrepreneurs</a:t>
            </a:r>
            <a:endParaRPr lang="en-US" sz="2400" b="1" dirty="0">
              <a:latin typeface="Baskerville Old Face"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66800"/>
            <a:ext cx="6781800" cy="1446550"/>
          </a:xfrm>
          <a:prstGeom prst="rect">
            <a:avLst/>
          </a:prstGeom>
          <a:noFill/>
        </p:spPr>
        <p:txBody>
          <a:bodyPr wrap="square" rtlCol="0">
            <a:spAutoFit/>
          </a:bodyPr>
          <a:lstStyle/>
          <a:p>
            <a:r>
              <a:rPr lang="en-US" sz="4400" dirty="0" smtClean="0"/>
              <a:t>Immigrant &amp; Minority Entrepreneur Incubator</a:t>
            </a:r>
            <a:endParaRPr lang="en-US" sz="4400" dirty="0"/>
          </a:p>
        </p:txBody>
      </p:sp>
      <p:sp>
        <p:nvSpPr>
          <p:cNvPr id="3" name="Rectangle 2"/>
          <p:cNvSpPr/>
          <p:nvPr/>
        </p:nvSpPr>
        <p:spPr>
          <a:xfrm>
            <a:off x="2286000" y="2828836"/>
            <a:ext cx="4572000" cy="2031325"/>
          </a:xfrm>
          <a:prstGeom prst="rect">
            <a:avLst/>
          </a:prstGeom>
        </p:spPr>
        <p:txBody>
          <a:bodyPr>
            <a:spAutoFit/>
          </a:bodyPr>
          <a:lstStyle/>
          <a:p>
            <a:pPr lvl="0" eaLnBrk="0" fontAlgn="base" hangingPunct="0">
              <a:spcBef>
                <a:spcPct val="0"/>
              </a:spcBef>
              <a:spcAft>
                <a:spcPct val="0"/>
              </a:spcAft>
              <a:buFontTx/>
              <a:buChar char="•"/>
            </a:pPr>
            <a:endParaRPr lang="en-US" dirty="0" smtClean="0">
              <a:latin typeface="Trebuchet MS" pitchFamily="34" charset="0"/>
              <a:ea typeface="Times New Roman" pitchFamily="18" charset="0"/>
              <a:cs typeface="Times New Roman" pitchFamily="18" charset="0"/>
            </a:endParaRPr>
          </a:p>
          <a:p>
            <a:pPr lvl="0" eaLnBrk="0" fontAlgn="base" hangingPunct="0">
              <a:spcBef>
                <a:spcPct val="0"/>
              </a:spcBef>
              <a:spcAft>
                <a:spcPct val="0"/>
              </a:spcAft>
              <a:buFontTx/>
              <a:buChar char="•"/>
            </a:pPr>
            <a:r>
              <a:rPr lang="en-US" dirty="0" smtClean="0">
                <a:latin typeface="Trebuchet MS" pitchFamily="34" charset="0"/>
                <a:ea typeface="Times New Roman" pitchFamily="18" charset="0"/>
                <a:cs typeface="Times New Roman" pitchFamily="18" charset="0"/>
              </a:rPr>
              <a:t>Centralized Location for Business Assistance, Training, Networking</a:t>
            </a:r>
          </a:p>
          <a:p>
            <a:pPr lvl="0" eaLnBrk="0" fontAlgn="base" hangingPunct="0">
              <a:spcBef>
                <a:spcPct val="0"/>
              </a:spcBef>
              <a:spcAft>
                <a:spcPct val="0"/>
              </a:spcAft>
              <a:buFontTx/>
              <a:buChar char="•"/>
            </a:pPr>
            <a:r>
              <a:rPr lang="en-US" dirty="0" smtClean="0">
                <a:latin typeface="Trebuchet MS" pitchFamily="34" charset="0"/>
                <a:ea typeface="Times New Roman" pitchFamily="18" charset="0"/>
                <a:cs typeface="Times New Roman" pitchFamily="18" charset="0"/>
              </a:rPr>
              <a:t>Branding as “Start-Up City” for ALL entrepreneurs</a:t>
            </a:r>
            <a:endParaRPr lang="en-US"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Trebuchet MS" pitchFamily="34" charset="0"/>
                <a:ea typeface="Times New Roman" pitchFamily="18" charset="0"/>
                <a:cs typeface="Times New Roman" pitchFamily="18" charset="0"/>
              </a:rPr>
              <a:t>New Cross-Cultural Business Partnerships (American-born &amp; foreign-born</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228600" y="27801"/>
            <a:ext cx="89916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4" fontAlgn="base">
              <a:spcBef>
                <a:spcPct val="0"/>
              </a:spcBef>
              <a:spcAft>
                <a:spcPct val="0"/>
              </a:spcAft>
            </a:pPr>
            <a:r>
              <a:rPr kumimoji="0" lang="en-US" sz="44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Foreign-Business Expansion Center </a:t>
            </a:r>
          </a:p>
          <a:p>
            <a:pPr lvl="4" fontAlgn="base">
              <a:spcBef>
                <a:spcPct val="0"/>
              </a:spcBef>
              <a:spcAft>
                <a:spcPct val="0"/>
              </a:spcAft>
            </a:pPr>
            <a:endParaRPr lang="en-US" sz="3600" dirty="0" smtClean="0">
              <a:latin typeface="Trebuchet MS" pitchFamily="34" charset="0"/>
              <a:ea typeface="Times New Roman" pitchFamily="18" charset="0"/>
              <a:cs typeface="Times New Roman" pitchFamily="18" charset="0"/>
            </a:endParaRPr>
          </a:p>
          <a:p>
            <a:pPr lvl="4" fontAlgn="base">
              <a:spcBef>
                <a:spcPct val="0"/>
              </a:spcBef>
              <a:spcAft>
                <a:spcPct val="0"/>
              </a:spcAft>
            </a:pPr>
            <a:r>
              <a:rPr kumimoji="0" lang="en-US" sz="28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Leveraging Entrepreneur’s U.S. immigration Goals Via Access to Visas &amp; Green Cards</a:t>
            </a:r>
          </a:p>
          <a:p>
            <a:pPr lvl="4" fontAlgn="base">
              <a:spcBef>
                <a:spcPct val="0"/>
              </a:spcBef>
              <a:spcAft>
                <a:spcPct val="0"/>
              </a:spcAft>
              <a:buFontTx/>
              <a:buChar char="•"/>
            </a:pPr>
            <a:endParaRPr lang="en-US" sz="3600" dirty="0" smtClean="0">
              <a:latin typeface="Trebuchet MS" pitchFamily="34" charset="0"/>
              <a:ea typeface="Times New Roman" pitchFamily="18" charset="0"/>
              <a:cs typeface="Times New Roman" pitchFamily="18" charset="0"/>
            </a:endParaRPr>
          </a:p>
          <a:p>
            <a:pPr lvl="4"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EB-5</a:t>
            </a:r>
          </a:p>
          <a:p>
            <a:pPr lvl="4"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E-2</a:t>
            </a:r>
          </a:p>
          <a:p>
            <a:pPr lvl="4"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L-1</a:t>
            </a:r>
          </a:p>
          <a:p>
            <a:pPr lvl="4"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H-1B</a:t>
            </a:r>
          </a:p>
          <a:p>
            <a:pPr lvl="4" fontAlgn="base">
              <a:spcBef>
                <a:spcPct val="0"/>
              </a:spcBef>
              <a:spcAft>
                <a:spcPct val="0"/>
              </a:spcAft>
            </a:pPr>
            <a:r>
              <a:rPr lang="en-US" sz="3600" dirty="0" smtClean="0">
                <a:latin typeface="Trebuchet MS" pitchFamily="34" charset="0"/>
                <a:cs typeface="Times New Roman" pitchFamily="18" charset="0"/>
              </a:rPr>
              <a:t>Chinese-Friendly City</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ChangeArrowheads="1"/>
          </p:cNvSpPr>
          <p:nvPr/>
        </p:nvSpPr>
        <p:spPr bwMode="auto">
          <a:xfrm>
            <a:off x="533400" y="685800"/>
            <a:ext cx="71628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3"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ea typeface="Times New Roman" pitchFamily="18" charset="0"/>
                <a:cs typeface="Times New Roman" pitchFamily="18" charset="0"/>
              </a:rPr>
              <a:t>Intl Human Capital Strategies for local corporations</a:t>
            </a:r>
          </a:p>
          <a:p>
            <a:pPr lvl="3" fontAlgn="base">
              <a:spcBef>
                <a:spcPct val="0"/>
              </a:spcBef>
              <a:spcAft>
                <a:spcPct val="0"/>
              </a:spcAft>
            </a:pPr>
            <a:endParaRPr lang="en-US" sz="3600" dirty="0" smtClean="0">
              <a:latin typeface="Trebuchet MS" pitchFamily="34" charset="0"/>
              <a:cs typeface="Times New Roman" pitchFamily="18" charset="0"/>
            </a:endParaRPr>
          </a:p>
          <a:p>
            <a:pPr lvl="3"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cs typeface="Times New Roman" pitchFamily="18" charset="0"/>
              </a:rPr>
              <a:t>		OPT</a:t>
            </a:r>
          </a:p>
          <a:p>
            <a:pPr lvl="3" fontAlgn="base">
              <a:spcBef>
                <a:spcPct val="0"/>
              </a:spcBef>
              <a:spcAft>
                <a:spcPct val="0"/>
              </a:spcAft>
            </a:pPr>
            <a:r>
              <a:rPr lang="en-US" sz="3600" dirty="0" smtClean="0">
                <a:latin typeface="Trebuchet MS" pitchFamily="34" charset="0"/>
                <a:cs typeface="Times New Roman" pitchFamily="18" charset="0"/>
              </a:rPr>
              <a:t>		</a:t>
            </a:r>
            <a:r>
              <a:rPr kumimoji="0" lang="en-US" sz="3600" b="0" i="0" u="none" strike="noStrike" cap="none" normalizeH="0" baseline="0" dirty="0" smtClean="0">
                <a:ln>
                  <a:noFill/>
                </a:ln>
                <a:solidFill>
                  <a:schemeClr val="tx1"/>
                </a:solidFill>
                <a:effectLst/>
                <a:latin typeface="Trebuchet MS" pitchFamily="34" charset="0"/>
                <a:cs typeface="Times New Roman" pitchFamily="18" charset="0"/>
              </a:rPr>
              <a:t>H-1B</a:t>
            </a:r>
          </a:p>
          <a:p>
            <a:pPr lvl="3" fontAlgn="base">
              <a:spcBef>
                <a:spcPct val="0"/>
              </a:spcBef>
              <a:spcAft>
                <a:spcPct val="0"/>
              </a:spcAft>
            </a:pPr>
            <a:r>
              <a:rPr lang="en-US" sz="3600" dirty="0" smtClean="0">
                <a:latin typeface="Trebuchet MS" pitchFamily="34" charset="0"/>
                <a:cs typeface="Times New Roman" pitchFamily="18" charset="0"/>
              </a:rPr>
              <a:t>		Diversity/HR/Legal</a:t>
            </a:r>
          </a:p>
          <a:p>
            <a:pPr lvl="3" fontAlgn="base">
              <a:spcBef>
                <a:spcPct val="0"/>
              </a:spcBef>
              <a:spcAft>
                <a:spcPct val="0"/>
              </a:spcAft>
            </a:pPr>
            <a:r>
              <a:rPr kumimoji="0" lang="en-US" sz="3600" b="0" i="0" u="none" strike="noStrike" cap="none" normalizeH="0" baseline="0" dirty="0" smtClean="0">
                <a:ln>
                  <a:noFill/>
                </a:ln>
                <a:solidFill>
                  <a:schemeClr val="tx1"/>
                </a:solidFill>
                <a:effectLst/>
                <a:latin typeface="Trebuchet MS" pitchFamily="34" charset="0"/>
                <a:cs typeface="Times New Roman" pitchFamily="18" charset="0"/>
              </a:rPr>
              <a:t>		Recruitment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2590800"/>
            <a:ext cx="5715000" cy="1754326"/>
          </a:xfrm>
          <a:prstGeom prst="rect">
            <a:avLst/>
          </a:prstGeom>
        </p:spPr>
        <p:txBody>
          <a:bodyPr wrap="square">
            <a:spAutoFit/>
          </a:bodyPr>
          <a:lstStyle/>
          <a:p>
            <a:pPr lvl="2" eaLnBrk="0" fontAlgn="base" hangingPunct="0">
              <a:spcBef>
                <a:spcPct val="0"/>
              </a:spcBef>
              <a:spcAft>
                <a:spcPct val="0"/>
              </a:spcAft>
            </a:pPr>
            <a:r>
              <a:rPr lang="en-US" sz="3600" dirty="0" smtClean="0">
                <a:latin typeface="Trebuchet MS" pitchFamily="34" charset="0"/>
                <a:ea typeface="Times New Roman" pitchFamily="18" charset="0"/>
                <a:cs typeface="Times New Roman" pitchFamily="18" charset="0"/>
              </a:rPr>
              <a:t>Research Institute for Immigrant Entrepreneurship</a:t>
            </a:r>
            <a:endParaRPr lang="en-US" sz="3600" dirty="0" smtClean="0">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4000" dirty="0" smtClean="0"/>
              <a:t>Immigrant Entrepreneurship Financing</a:t>
            </a:r>
          </a:p>
          <a:p>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1391408494"/>
              </p:ext>
            </p:extLst>
          </p:nvPr>
        </p:nvGraphicFramePr>
        <p:xfrm>
          <a:off x="152400" y="1124129"/>
          <a:ext cx="60198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638800" y="2209800"/>
            <a:ext cx="2971800" cy="2308324"/>
          </a:xfrm>
          <a:prstGeom prst="rect">
            <a:avLst/>
          </a:prstGeom>
          <a:noFill/>
        </p:spPr>
        <p:txBody>
          <a:bodyPr wrap="square" rtlCol="0">
            <a:spAutoFit/>
          </a:bodyPr>
          <a:lstStyle/>
          <a:p>
            <a:r>
              <a:rPr lang="en-US" dirty="0" smtClean="0"/>
              <a:t>“Rust Belt” cities must act now.  Population loss, a declining tax base, and an exodus of companies dictate a new paradigm  The “Us vs Them” model is not sustainable.</a:t>
            </a:r>
            <a:endParaRPr lang="en-US" dirty="0"/>
          </a:p>
        </p:txBody>
      </p:sp>
      <p:sp>
        <p:nvSpPr>
          <p:cNvPr id="5" name="TextBox 4"/>
          <p:cNvSpPr txBox="1"/>
          <p:nvPr/>
        </p:nvSpPr>
        <p:spPr>
          <a:xfrm>
            <a:off x="1371600" y="304800"/>
            <a:ext cx="6553200" cy="523220"/>
          </a:xfrm>
          <a:prstGeom prst="rect">
            <a:avLst/>
          </a:prstGeom>
          <a:noFill/>
        </p:spPr>
        <p:txBody>
          <a:bodyPr wrap="square" rtlCol="0">
            <a:spAutoFit/>
          </a:bodyPr>
          <a:lstStyle/>
          <a:p>
            <a:pPr algn="ctr"/>
            <a:r>
              <a:rPr lang="en-US" sz="2800" b="1" dirty="0" smtClean="0"/>
              <a:t>The Shrinking Pie</a:t>
            </a:r>
            <a:endParaRPr lang="en-US" sz="2800" b="1" dirty="0"/>
          </a:p>
        </p:txBody>
      </p:sp>
    </p:spTree>
    <p:extLst>
      <p:ext uri="{BB962C8B-B14F-4D97-AF65-F5344CB8AC3E}">
        <p14:creationId xmlns:p14="http://schemas.microsoft.com/office/powerpoint/2010/main" xmlns="" val="416687344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447800"/>
            <a:ext cx="5181600" cy="2554545"/>
          </a:xfrm>
          <a:prstGeom prst="rect">
            <a:avLst/>
          </a:prstGeom>
        </p:spPr>
        <p:txBody>
          <a:bodyPr wrap="square">
            <a:spAutoFit/>
          </a:bodyPr>
          <a:lstStyle/>
          <a:p>
            <a:r>
              <a:rPr lang="en-US" sz="3200" dirty="0" smtClean="0"/>
              <a:t>Why Pubic Engagement and Communication Planning are Important to Immigrant Entrepreneurs </a:t>
            </a:r>
            <a:endParaRPr lang="en-US" sz="3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990600"/>
            <a:ext cx="6705600" cy="4001095"/>
          </a:xfrm>
          <a:prstGeom prst="rect">
            <a:avLst/>
          </a:prstGeom>
          <a:noFill/>
        </p:spPr>
        <p:txBody>
          <a:bodyPr wrap="square" rtlCol="0">
            <a:spAutoFit/>
          </a:bodyPr>
          <a:lstStyle/>
          <a:p>
            <a:r>
              <a:rPr lang="en-US" sz="4000" dirty="0" smtClean="0">
                <a:solidFill>
                  <a:srgbClr val="FF0000"/>
                </a:solidFill>
              </a:rPr>
              <a:t>And most of all……..have FUN connecting to different cultures &amp; harvesting the fruits of the global economy </a:t>
            </a:r>
            <a:r>
              <a:rPr lang="en-US" sz="5400" dirty="0" smtClean="0">
                <a:solidFill>
                  <a:srgbClr val="FF0000"/>
                </a:solidFill>
                <a:sym typeface="Wingdings" pitchFamily="2" charset="2"/>
              </a:rPr>
              <a:t></a:t>
            </a:r>
            <a:endParaRPr lang="en-US" sz="4000" dirty="0" smtClean="0">
              <a:solidFill>
                <a:srgbClr val="FF0000"/>
              </a:solidFill>
              <a:sym typeface="Wingdings" pitchFamily="2" charset="2"/>
            </a:endParaRPr>
          </a:p>
          <a:p>
            <a:endParaRPr lang="en-US" sz="4000" dirty="0">
              <a:solidFill>
                <a:srgbClr val="FF0000"/>
              </a:solidFill>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i-Ethnic-Food-Dehong.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381000"/>
            <a:ext cx="8991600" cy="2133600"/>
          </a:xfrm>
        </p:spPr>
        <p:txBody>
          <a:bodyPr>
            <a:normAutofit fontScale="90000"/>
          </a:bodyPr>
          <a:lstStyle/>
          <a:p>
            <a:r>
              <a:rPr lang="en-US" sz="6600" dirty="0" smtClean="0"/>
              <a:t/>
            </a:r>
            <a:br>
              <a:rPr lang="en-US" sz="6600" dirty="0" smtClean="0"/>
            </a:br>
            <a:r>
              <a:rPr lang="en-US" sz="6600" dirty="0" smtClean="0"/>
              <a:t/>
            </a:r>
            <a:br>
              <a:rPr lang="en-US" sz="6600" dirty="0" smtClean="0"/>
            </a:br>
            <a:r>
              <a:rPr lang="en-US" sz="6600" dirty="0" smtClean="0"/>
              <a:t/>
            </a:r>
            <a:br>
              <a:rPr lang="en-US" sz="6600" dirty="0" smtClean="0"/>
            </a:br>
            <a:r>
              <a:rPr lang="en-US" sz="4400" dirty="0" smtClean="0"/>
              <a:t>7 Steps to</a:t>
            </a:r>
            <a:br>
              <a:rPr lang="en-US" sz="4400" dirty="0" smtClean="0"/>
            </a:br>
            <a:r>
              <a:rPr lang="en-US" dirty="0" smtClean="0"/>
              <a:t/>
            </a:r>
            <a:br>
              <a:rPr lang="en-US" dirty="0" smtClean="0"/>
            </a:br>
            <a:r>
              <a:rPr lang="en-US" sz="4900" i="1" dirty="0" smtClean="0"/>
              <a:t>“</a:t>
            </a:r>
            <a:r>
              <a:rPr lang="en-US" sz="3600" i="1" dirty="0" smtClean="0"/>
              <a:t>thinking like an immigrant”</a:t>
            </a:r>
            <a:endParaRPr lang="en-US" sz="3600" i="1" dirty="0"/>
          </a:p>
        </p:txBody>
      </p:sp>
      <p:sp>
        <p:nvSpPr>
          <p:cNvPr id="5" name="Title 2"/>
          <p:cNvSpPr>
            <a:spLocks noGrp="1"/>
          </p:cNvSpPr>
          <p:nvPr>
            <p:ph type="subTitle" idx="1"/>
          </p:nvPr>
        </p:nvSpPr>
        <p:spPr>
          <a:xfrm>
            <a:off x="1371600" y="2819400"/>
            <a:ext cx="6400800" cy="3048000"/>
          </a:xfrm>
        </p:spPr>
        <p:txBody>
          <a:bodyPr>
            <a:normAutofit fontScale="97500"/>
          </a:bodyPr>
          <a:lstStyle/>
          <a:p>
            <a:r>
              <a:rPr lang="en-US" sz="6600" dirty="0" smtClean="0"/>
              <a:t/>
            </a:r>
            <a:br>
              <a:rPr lang="en-US" sz="6600" dirty="0" smtClean="0"/>
            </a:br>
            <a:endParaRPr lang="en-US" sz="4900" i="1" dirty="0"/>
          </a:p>
        </p:txBody>
      </p:sp>
      <p:sp>
        <p:nvSpPr>
          <p:cNvPr id="6" name="TextBox 5"/>
          <p:cNvSpPr txBox="1"/>
          <p:nvPr/>
        </p:nvSpPr>
        <p:spPr>
          <a:xfrm>
            <a:off x="1600200" y="2971800"/>
            <a:ext cx="7772400" cy="2123658"/>
          </a:xfrm>
          <a:prstGeom prst="rect">
            <a:avLst/>
          </a:prstGeom>
          <a:noFill/>
        </p:spPr>
        <p:txBody>
          <a:bodyPr wrap="square" rtlCol="0">
            <a:spAutoFit/>
          </a:bodyPr>
          <a:lstStyle/>
          <a:p>
            <a:r>
              <a:rPr lang="en-US" sz="4400" b="1" dirty="0" smtClean="0"/>
              <a:t>1.)  Explore the world.  </a:t>
            </a:r>
            <a:r>
              <a:rPr lang="en-US" sz="4400" dirty="0" smtClean="0"/>
              <a:t>Become a “Marco Polo.”  (get out of your comfort zone)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09800"/>
            <a:ext cx="7772400" cy="4154984"/>
          </a:xfrm>
          <a:prstGeom prst="rect">
            <a:avLst/>
          </a:prstGeom>
          <a:noFill/>
        </p:spPr>
        <p:txBody>
          <a:bodyPr wrap="square" rtlCol="0">
            <a:spAutoFit/>
          </a:bodyPr>
          <a:lstStyle/>
          <a:p>
            <a:endParaRPr lang="en-US" sz="3600" dirty="0" smtClean="0"/>
          </a:p>
          <a:p>
            <a:r>
              <a:rPr lang="en-US" sz="3200" b="1" dirty="0" smtClean="0"/>
              <a:t>2.) Education. </a:t>
            </a:r>
            <a:r>
              <a:rPr lang="en-US" sz="3200" dirty="0" smtClean="0"/>
              <a:t> Take more classes!  Regardless of your age or stage in life, never forget that your “inner immigrant” craves life-long education and reveres education as an asset than can never be taken away from you. </a:t>
            </a:r>
          </a:p>
          <a:p>
            <a:endParaRPr lang="en-US" sz="3600" dirty="0" smtClean="0"/>
          </a:p>
        </p:txBody>
      </p:sp>
      <p:sp>
        <p:nvSpPr>
          <p:cNvPr id="3" name="Title 2"/>
          <p:cNvSpPr txBox="1">
            <a:spLocks/>
          </p:cNvSpPr>
          <p:nvPr/>
        </p:nvSpPr>
        <p:spPr>
          <a:xfrm>
            <a:off x="685800" y="381000"/>
            <a:ext cx="7772400" cy="17526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accent3">
                    <a:shade val="75000"/>
                  </a:schemeClr>
                </a:solidFill>
                <a:effectLst/>
                <a:uLnTx/>
                <a:uFillTx/>
                <a:latin typeface="+mj-lt"/>
                <a:ea typeface="+mj-ea"/>
                <a:cs typeface="+mj-cs"/>
              </a:rPr>
              <a:t>7 Steps to</a:t>
            </a:r>
            <a:r>
              <a:rPr kumimoji="0" lang="en-US"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dirty="0" smtClean="0">
                <a:ln>
                  <a:noFill/>
                </a:ln>
                <a:solidFill>
                  <a:schemeClr val="accent3">
                    <a:shade val="75000"/>
                  </a:schemeClr>
                </a:solidFill>
                <a:effectLst/>
                <a:uLnTx/>
                <a:uFillTx/>
                <a:latin typeface="+mj-lt"/>
                <a:ea typeface="+mj-ea"/>
                <a:cs typeface="+mj-cs"/>
              </a:rPr>
            </a:br>
            <a:r>
              <a:rPr kumimoji="0" lang="en-US" sz="3300" b="0" i="0" u="none" strike="noStrike" kern="1200" cap="none" spc="0" normalizeH="0" baseline="0" noProof="0" dirty="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dirty="0" smtClean="0">
                <a:ln>
                  <a:noFill/>
                </a:ln>
                <a:solidFill>
                  <a:schemeClr val="accent3">
                    <a:shade val="75000"/>
                  </a:schemeClr>
                </a:solidFill>
                <a:effectLst/>
                <a:uLnTx/>
                <a:uFillTx/>
                <a:latin typeface="+mj-lt"/>
                <a:ea typeface="+mj-ea"/>
                <a:cs typeface="+mj-cs"/>
              </a:rPr>
            </a:br>
            <a:r>
              <a:rPr kumimoji="0" lang="en-US" sz="4400" b="0" i="1" u="none" strike="noStrike" kern="1200" cap="none" spc="0" normalizeH="0" baseline="0" noProof="0" dirty="0" smtClean="0">
                <a:ln>
                  <a:noFill/>
                </a:ln>
                <a:solidFill>
                  <a:schemeClr val="accent3">
                    <a:shade val="75000"/>
                  </a:schemeClr>
                </a:solidFill>
                <a:effectLst/>
                <a:uLnTx/>
                <a:uFillTx/>
                <a:latin typeface="+mj-lt"/>
                <a:ea typeface="+mj-ea"/>
                <a:cs typeface="+mj-cs"/>
              </a:rPr>
              <a:t>“thinking like an immigrant</a:t>
            </a:r>
            <a:endParaRPr kumimoji="0" lang="en-US"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85800" y="381000"/>
            <a:ext cx="7772400" cy="17526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3">
                    <a:shade val="75000"/>
                  </a:schemeClr>
                </a:solidFill>
                <a:effectLst/>
                <a:uLnTx/>
                <a:uFillTx/>
                <a:latin typeface="+mj-lt"/>
                <a:ea typeface="+mj-ea"/>
                <a:cs typeface="+mj-cs"/>
              </a:rPr>
              <a:t>7 Steps to</a:t>
            </a: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4400" b="0" i="1" u="none" strike="noStrike" kern="1200" cap="none" spc="0" normalizeH="0" baseline="0" noProof="0" smtClean="0">
                <a:ln>
                  <a:noFill/>
                </a:ln>
                <a:solidFill>
                  <a:schemeClr val="accent3">
                    <a:shade val="75000"/>
                  </a:schemeClr>
                </a:solidFill>
                <a:effectLst/>
                <a:uLnTx/>
                <a:uFillTx/>
                <a:latin typeface="+mj-lt"/>
                <a:ea typeface="+mj-ea"/>
                <a:cs typeface="+mj-cs"/>
              </a:rPr>
              <a:t>“thinking like an immigrant</a:t>
            </a:r>
            <a:endParaRPr kumimoji="0" lang="en-US"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
        <p:nvSpPr>
          <p:cNvPr id="3" name="TextBox 2"/>
          <p:cNvSpPr txBox="1"/>
          <p:nvPr/>
        </p:nvSpPr>
        <p:spPr>
          <a:xfrm>
            <a:off x="1143000" y="2514600"/>
            <a:ext cx="7772400" cy="3046988"/>
          </a:xfrm>
          <a:prstGeom prst="rect">
            <a:avLst/>
          </a:prstGeom>
          <a:noFill/>
        </p:spPr>
        <p:txBody>
          <a:bodyPr wrap="square" rtlCol="0">
            <a:spAutoFit/>
          </a:bodyPr>
          <a:lstStyle/>
          <a:p>
            <a:endParaRPr lang="en-US" sz="3200" dirty="0" smtClean="0"/>
          </a:p>
          <a:p>
            <a:r>
              <a:rPr lang="en-US" sz="3200" b="1" dirty="0" smtClean="0"/>
              <a:t>3.) Honor Parents’ Sacrifice.  “</a:t>
            </a:r>
            <a:r>
              <a:rPr lang="en-US" sz="3200" dirty="0" smtClean="0"/>
              <a:t>Honor thy father and thy mother.”   Honor their sacrifice with every step you take toward your dream. Leverage this motivation --- fulfill your moral duty to achieve success.</a:t>
            </a:r>
            <a:endParaRPr lang="en-US" sz="3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381000"/>
            <a:ext cx="7772400" cy="1829761"/>
          </a:xfrm>
        </p:spPr>
        <p:txBody>
          <a:bodyPr>
            <a:normAutofit fontScale="90000"/>
          </a:bodyPr>
          <a:lstStyle/>
          <a:p>
            <a:r>
              <a:rPr lang="en-US" sz="5400" dirty="0" smtClean="0"/>
              <a:t>7 Steps to</a:t>
            </a:r>
            <a:r>
              <a:rPr lang="en-US" dirty="0" smtClean="0"/>
              <a:t/>
            </a:r>
            <a:br>
              <a:rPr lang="en-US" dirty="0" smtClean="0"/>
            </a:br>
            <a:r>
              <a:rPr lang="en-US" dirty="0" smtClean="0"/>
              <a:t/>
            </a:r>
            <a:br>
              <a:rPr lang="en-US" dirty="0" smtClean="0"/>
            </a:br>
            <a:r>
              <a:rPr lang="en-US" sz="4400" i="1" dirty="0" smtClean="0"/>
              <a:t>“thinking like an immigrant</a:t>
            </a:r>
            <a:endParaRPr lang="en-US" dirty="0"/>
          </a:p>
        </p:txBody>
      </p:sp>
      <p:sp>
        <p:nvSpPr>
          <p:cNvPr id="5" name="TextBox 4"/>
          <p:cNvSpPr txBox="1"/>
          <p:nvPr/>
        </p:nvSpPr>
        <p:spPr>
          <a:xfrm>
            <a:off x="1066800" y="2514600"/>
            <a:ext cx="7772400" cy="5078313"/>
          </a:xfrm>
          <a:prstGeom prst="rect">
            <a:avLst/>
          </a:prstGeom>
          <a:noFill/>
        </p:spPr>
        <p:txBody>
          <a:bodyPr wrap="square" rtlCol="0">
            <a:spAutoFit/>
          </a:bodyPr>
          <a:lstStyle/>
          <a:p>
            <a:r>
              <a:rPr lang="en-US" sz="3200" b="1" dirty="0" smtClean="0"/>
              <a:t>4.) Collaborate &amp; Team-Up.</a:t>
            </a:r>
            <a:r>
              <a:rPr lang="en-US" sz="3200" dirty="0" smtClean="0"/>
              <a:t>  Find the best partners.  You can’t do it alone. Find the very best partner (often this will be an immigrant) and team-up. Look to groups like HBA, </a:t>
            </a:r>
            <a:r>
              <a:rPr lang="en-US" sz="3200" dirty="0" err="1" smtClean="0"/>
              <a:t>TiE</a:t>
            </a:r>
            <a:r>
              <a:rPr lang="en-US" sz="3200" dirty="0" smtClean="0"/>
              <a:t>, HYSTA, NSHMBA, </a:t>
            </a:r>
            <a:r>
              <a:rPr lang="en-US" sz="3200" dirty="0" err="1" smtClean="0"/>
              <a:t>Techwadi</a:t>
            </a:r>
            <a:r>
              <a:rPr lang="en-US" sz="3200" dirty="0" smtClean="0"/>
              <a:t>.</a:t>
            </a:r>
          </a:p>
          <a:p>
            <a:endParaRPr lang="en-US" sz="3200" dirty="0" smtClean="0"/>
          </a:p>
          <a:p>
            <a:r>
              <a:rPr lang="en-US" sz="3200" dirty="0" smtClean="0"/>
              <a:t/>
            </a:r>
            <a:br>
              <a:rPr lang="en-US" sz="3200" dirty="0" smtClean="0"/>
            </a:br>
            <a:endParaRPr lang="en-US" sz="3200" dirty="0" smtClean="0"/>
          </a:p>
          <a:p>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85800" y="381000"/>
            <a:ext cx="7772400" cy="17526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3">
                    <a:shade val="75000"/>
                  </a:schemeClr>
                </a:solidFill>
                <a:effectLst/>
                <a:uLnTx/>
                <a:uFillTx/>
                <a:latin typeface="+mj-lt"/>
                <a:ea typeface="+mj-ea"/>
                <a:cs typeface="+mj-cs"/>
              </a:rPr>
              <a:t>7 Steps to</a:t>
            </a: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4400" b="0" i="1" u="none" strike="noStrike" kern="1200" cap="none" spc="0" normalizeH="0" baseline="0" noProof="0" smtClean="0">
                <a:ln>
                  <a:noFill/>
                </a:ln>
                <a:solidFill>
                  <a:schemeClr val="accent3">
                    <a:shade val="75000"/>
                  </a:schemeClr>
                </a:solidFill>
                <a:effectLst/>
                <a:uLnTx/>
                <a:uFillTx/>
                <a:latin typeface="+mj-lt"/>
                <a:ea typeface="+mj-ea"/>
                <a:cs typeface="+mj-cs"/>
              </a:rPr>
              <a:t>“thinking like an immigrant</a:t>
            </a:r>
            <a:endParaRPr kumimoji="0" lang="en-US"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
        <p:nvSpPr>
          <p:cNvPr id="3" name="TextBox 2"/>
          <p:cNvSpPr txBox="1"/>
          <p:nvPr/>
        </p:nvSpPr>
        <p:spPr>
          <a:xfrm>
            <a:off x="685800" y="3048000"/>
            <a:ext cx="7772400" cy="3170099"/>
          </a:xfrm>
          <a:prstGeom prst="rect">
            <a:avLst/>
          </a:prstGeom>
          <a:noFill/>
        </p:spPr>
        <p:txBody>
          <a:bodyPr wrap="square" rtlCol="0">
            <a:spAutoFit/>
          </a:bodyPr>
          <a:lstStyle/>
          <a:p>
            <a:endParaRPr lang="en-US" dirty="0" smtClean="0"/>
          </a:p>
          <a:p>
            <a:r>
              <a:rPr lang="en-US" sz="3200" b="1" dirty="0" smtClean="0"/>
              <a:t>5.) Take Risk.</a:t>
            </a:r>
            <a:r>
              <a:rPr lang="en-US" sz="3200" dirty="0" smtClean="0"/>
              <a:t>  Make some big bets in your business and professional career.   Immigrant business success has a lot to do with high risk tolerance. </a:t>
            </a:r>
          </a:p>
          <a:p>
            <a:endParaRPr lang="en-US" dirty="0" smtClean="0"/>
          </a:p>
          <a:p>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85800" y="381000"/>
            <a:ext cx="7772400" cy="17526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3">
                    <a:shade val="75000"/>
                  </a:schemeClr>
                </a:solidFill>
                <a:effectLst/>
                <a:uLnTx/>
                <a:uFillTx/>
                <a:latin typeface="+mj-lt"/>
                <a:ea typeface="+mj-ea"/>
                <a:cs typeface="+mj-cs"/>
              </a:rPr>
              <a:t>7 Steps to</a:t>
            </a: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4400" b="0" i="1" u="none" strike="noStrike" kern="1200" cap="none" spc="0" normalizeH="0" baseline="0" noProof="0" smtClean="0">
                <a:ln>
                  <a:noFill/>
                </a:ln>
                <a:solidFill>
                  <a:schemeClr val="accent3">
                    <a:shade val="75000"/>
                  </a:schemeClr>
                </a:solidFill>
                <a:effectLst/>
                <a:uLnTx/>
                <a:uFillTx/>
                <a:latin typeface="+mj-lt"/>
                <a:ea typeface="+mj-ea"/>
                <a:cs typeface="+mj-cs"/>
              </a:rPr>
              <a:t>“thinking like an immigrant</a:t>
            </a:r>
            <a:endParaRPr kumimoji="0" lang="en-US"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
        <p:nvSpPr>
          <p:cNvPr id="3" name="TextBox 2"/>
          <p:cNvSpPr txBox="1"/>
          <p:nvPr/>
        </p:nvSpPr>
        <p:spPr>
          <a:xfrm>
            <a:off x="685800" y="2514600"/>
            <a:ext cx="7772400" cy="4801314"/>
          </a:xfrm>
          <a:prstGeom prst="rect">
            <a:avLst/>
          </a:prstGeom>
          <a:noFill/>
        </p:spPr>
        <p:txBody>
          <a:bodyPr wrap="square" rtlCol="0">
            <a:spAutoFit/>
          </a:bodyPr>
          <a:lstStyle/>
          <a:p>
            <a:endParaRPr lang="en-US" dirty="0" smtClean="0"/>
          </a:p>
          <a:p>
            <a:r>
              <a:rPr lang="en-US" sz="3200" b="1" dirty="0" smtClean="0"/>
              <a:t>6.) Embrace Desperation.</a:t>
            </a:r>
            <a:r>
              <a:rPr lang="en-US" sz="3200" dirty="0" smtClean="0"/>
              <a:t>  Act like you have nothing to fall back on, and work like your life depends on it. Convince yourself that your savings account is empty, and that your daily work offers the only hope of survival. Eat what you kill!</a:t>
            </a:r>
          </a:p>
          <a:p>
            <a:r>
              <a:rPr lang="en-US" sz="3200" dirty="0" smtClean="0"/>
              <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514600"/>
            <a:ext cx="7772400" cy="5632311"/>
          </a:xfrm>
          <a:prstGeom prst="rect">
            <a:avLst/>
          </a:prstGeom>
          <a:noFill/>
        </p:spPr>
        <p:txBody>
          <a:bodyPr wrap="square" rtlCol="0">
            <a:spAutoFit/>
          </a:bodyPr>
          <a:lstStyle/>
          <a:p>
            <a:endParaRPr lang="en-US" sz="6000" dirty="0" smtClean="0"/>
          </a:p>
          <a:p>
            <a:r>
              <a:rPr lang="en-US" sz="6000" b="1" dirty="0" smtClean="0"/>
              <a:t>7.)  Dream. </a:t>
            </a:r>
            <a:r>
              <a:rPr lang="en-US" sz="6000" dirty="0" smtClean="0"/>
              <a:t> </a:t>
            </a:r>
          </a:p>
          <a:p>
            <a:r>
              <a:rPr lang="en-US" sz="6000" dirty="0" smtClean="0"/>
              <a:t>And dream BIG!</a:t>
            </a:r>
            <a:br>
              <a:rPr lang="en-US" sz="6000" dirty="0" smtClean="0"/>
            </a:br>
            <a:endParaRPr lang="en-US" sz="6000" dirty="0" smtClean="0"/>
          </a:p>
          <a:p>
            <a:r>
              <a:rPr lang="en-US" sz="6000" dirty="0" smtClean="0"/>
              <a:t/>
            </a:r>
            <a:br>
              <a:rPr lang="en-US" sz="6000" dirty="0" smtClean="0"/>
            </a:br>
            <a:endParaRPr lang="en-US" sz="6000" dirty="0"/>
          </a:p>
        </p:txBody>
      </p:sp>
      <p:sp>
        <p:nvSpPr>
          <p:cNvPr id="3" name="Title 2"/>
          <p:cNvSpPr txBox="1">
            <a:spLocks/>
          </p:cNvSpPr>
          <p:nvPr/>
        </p:nvSpPr>
        <p:spPr>
          <a:xfrm>
            <a:off x="685800" y="381000"/>
            <a:ext cx="7772400" cy="17526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3">
                    <a:shade val="75000"/>
                  </a:schemeClr>
                </a:solidFill>
                <a:effectLst/>
                <a:uLnTx/>
                <a:uFillTx/>
                <a:latin typeface="+mj-lt"/>
                <a:ea typeface="+mj-ea"/>
                <a:cs typeface="+mj-cs"/>
              </a:rPr>
              <a:t>7 Steps to</a:t>
            </a: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t/>
            </a:r>
            <a:br>
              <a:rPr kumimoji="0" lang="en-US" sz="3300" b="0"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n-US" sz="4400" b="0" i="1" u="none" strike="noStrike" kern="1200" cap="none" spc="0" normalizeH="0" baseline="0" noProof="0" smtClean="0">
                <a:ln>
                  <a:noFill/>
                </a:ln>
                <a:solidFill>
                  <a:schemeClr val="accent3">
                    <a:shade val="75000"/>
                  </a:schemeClr>
                </a:solidFill>
                <a:effectLst/>
                <a:uLnTx/>
                <a:uFillTx/>
                <a:latin typeface="+mj-lt"/>
                <a:ea typeface="+mj-ea"/>
                <a:cs typeface="+mj-cs"/>
              </a:rPr>
              <a:t>“thinking like an immigrant</a:t>
            </a:r>
            <a:endParaRPr kumimoji="0" lang="en-US"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914400"/>
            <a:ext cx="4572000" cy="2862322"/>
          </a:xfrm>
          <a:prstGeom prst="rect">
            <a:avLst/>
          </a:prstGeom>
        </p:spPr>
        <p:txBody>
          <a:bodyPr>
            <a:spAutoFit/>
          </a:bodyPr>
          <a:lstStyle/>
          <a:p>
            <a:r>
              <a:rPr lang="en-US" sz="3600" dirty="0" smtClean="0"/>
              <a:t>New Strategies and Thinking:</a:t>
            </a:r>
          </a:p>
          <a:p>
            <a:endParaRPr lang="en-US" sz="3600" dirty="0" smtClean="0"/>
          </a:p>
          <a:p>
            <a:r>
              <a:rPr lang="en-US" sz="3600" dirty="0" smtClean="0"/>
              <a:t> Leveraging Diverse Talent for Growth </a:t>
            </a:r>
            <a:endParaRPr lang="en-US" sz="3600" dirty="0"/>
          </a:p>
        </p:txBody>
      </p:sp>
      <p:pic>
        <p:nvPicPr>
          <p:cNvPr id="3" name="Picture 2" descr="Picture1.jpg"/>
          <p:cNvPicPr>
            <a:picLocks noChangeAspect="1"/>
          </p:cNvPicPr>
          <p:nvPr/>
        </p:nvPicPr>
        <p:blipFill>
          <a:blip r:embed="rId2" cstate="print"/>
          <a:stretch>
            <a:fillRect/>
          </a:stretch>
        </p:blipFill>
        <p:spPr>
          <a:xfrm>
            <a:off x="6172200" y="3810000"/>
            <a:ext cx="2743200" cy="289140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ese-luck-symbol.jpg"/>
          <p:cNvPicPr>
            <a:picLocks noChangeAspect="1"/>
          </p:cNvPicPr>
          <p:nvPr/>
        </p:nvPicPr>
        <p:blipFill>
          <a:blip r:embed="rId3" cstate="print"/>
          <a:stretch>
            <a:fillRect/>
          </a:stretch>
        </p:blipFill>
        <p:spPr>
          <a:xfrm>
            <a:off x="1752600" y="762000"/>
            <a:ext cx="5257800" cy="4838700"/>
          </a:xfrm>
          <a:prstGeom prst="rect">
            <a:avLst/>
          </a:prstGeom>
        </p:spPr>
      </p:pic>
      <p:sp>
        <p:nvSpPr>
          <p:cNvPr id="3" name="TextBox 2"/>
          <p:cNvSpPr txBox="1"/>
          <p:nvPr/>
        </p:nvSpPr>
        <p:spPr>
          <a:xfrm>
            <a:off x="3352800" y="5715000"/>
            <a:ext cx="3810000" cy="461665"/>
          </a:xfrm>
          <a:prstGeom prst="rect">
            <a:avLst/>
          </a:prstGeom>
          <a:noFill/>
        </p:spPr>
        <p:txBody>
          <a:bodyPr wrap="square" rtlCol="0">
            <a:spAutoFit/>
          </a:bodyPr>
          <a:lstStyle/>
          <a:p>
            <a:r>
              <a:rPr lang="en-US" sz="2400" dirty="0" smtClean="0"/>
              <a:t>Good Luck</a:t>
            </a:r>
            <a:endParaRPr lang="en-US" sz="24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HPIM4779.JPG"/>
          <p:cNvPicPr>
            <a:picLocks noChangeAspect="1"/>
          </p:cNvPicPr>
          <p:nvPr/>
        </p:nvPicPr>
        <p:blipFill>
          <a:blip r:embed="rId3" cstate="print"/>
          <a:stretch>
            <a:fillRect/>
          </a:stretch>
        </p:blipFill>
        <p:spPr>
          <a:xfrm>
            <a:off x="0" y="0"/>
            <a:ext cx="9144000" cy="7834575"/>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33400"/>
            <a:ext cx="6172200" cy="523220"/>
          </a:xfrm>
          <a:prstGeom prst="rect">
            <a:avLst/>
          </a:prstGeom>
          <a:noFill/>
        </p:spPr>
        <p:txBody>
          <a:bodyPr wrap="square" rtlCol="0">
            <a:spAutoFit/>
          </a:bodyPr>
          <a:lstStyle/>
          <a:p>
            <a:pPr algn="ctr"/>
            <a:r>
              <a:rPr lang="en-US" sz="2800" b="1" dirty="0" smtClean="0"/>
              <a:t>Contact </a:t>
            </a:r>
            <a:r>
              <a:rPr lang="en-US" sz="2800" b="1" dirty="0" smtClean="0"/>
              <a:t>Me</a:t>
            </a:r>
            <a:endParaRPr lang="en-US" sz="2800" b="1" dirty="0"/>
          </a:p>
        </p:txBody>
      </p:sp>
      <p:sp>
        <p:nvSpPr>
          <p:cNvPr id="3" name="TextBox 2"/>
          <p:cNvSpPr txBox="1"/>
          <p:nvPr/>
        </p:nvSpPr>
        <p:spPr>
          <a:xfrm>
            <a:off x="1143000" y="1219200"/>
            <a:ext cx="6858000" cy="3139321"/>
          </a:xfrm>
          <a:prstGeom prst="rect">
            <a:avLst/>
          </a:prstGeom>
          <a:noFill/>
        </p:spPr>
        <p:txBody>
          <a:bodyPr wrap="square" rtlCol="0">
            <a:spAutoFit/>
          </a:bodyPr>
          <a:lstStyle/>
          <a:p>
            <a:endParaRPr lang="en-US" dirty="0" smtClean="0"/>
          </a:p>
          <a:p>
            <a:r>
              <a:rPr lang="en-US" b="1" dirty="0" smtClean="0">
                <a:solidFill>
                  <a:srgbClr val="002060"/>
                </a:solidFill>
              </a:rPr>
              <a:t>Richard </a:t>
            </a:r>
            <a:r>
              <a:rPr lang="en-US" b="1" dirty="0" smtClean="0">
                <a:solidFill>
                  <a:srgbClr val="002060"/>
                </a:solidFill>
              </a:rPr>
              <a:t>Herman</a:t>
            </a:r>
          </a:p>
          <a:p>
            <a:endParaRPr lang="en-US" b="1" dirty="0" smtClean="0">
              <a:solidFill>
                <a:srgbClr val="002060"/>
              </a:solidFill>
            </a:endParaRPr>
          </a:p>
          <a:p>
            <a:pPr marL="285750" indent="-285750">
              <a:buFont typeface="Wingdings" panose="05000000000000000000" pitchFamily="2" charset="2"/>
              <a:buChar char="§"/>
            </a:pPr>
            <a:r>
              <a:rPr lang="en-US" dirty="0" smtClean="0"/>
              <a:t>Email: RichardtmHerman@gmail.com	</a:t>
            </a:r>
          </a:p>
          <a:p>
            <a:pPr marL="285750" indent="-285750">
              <a:buFont typeface="Wingdings" panose="05000000000000000000" pitchFamily="2" charset="2"/>
              <a:buChar char="§"/>
            </a:pPr>
            <a:r>
              <a:rPr lang="en-US" dirty="0" smtClean="0"/>
              <a:t>Phone:  216-696-6170</a:t>
            </a:r>
          </a:p>
          <a:p>
            <a:pPr marL="285750" indent="-285750">
              <a:buFont typeface="Wingdings" panose="05000000000000000000" pitchFamily="2" charset="2"/>
              <a:buChar char="§"/>
            </a:pPr>
            <a:r>
              <a:rPr lang="en-US" dirty="0" smtClean="0"/>
              <a:t>Twitter:  @</a:t>
            </a:r>
            <a:r>
              <a:rPr lang="en-US" dirty="0" err="1" smtClean="0"/>
              <a:t>ImmigrantInc</a:t>
            </a:r>
            <a:endParaRPr lang="en-US" dirty="0" smtClean="0"/>
          </a:p>
          <a:p>
            <a:pPr marL="285750" indent="-285750">
              <a:buFont typeface="Wingdings" panose="05000000000000000000" pitchFamily="2" charset="2"/>
              <a:buChar char="§"/>
            </a:pPr>
            <a:r>
              <a:rPr lang="en-US" dirty="0" err="1" smtClean="0"/>
              <a:t>Facebook</a:t>
            </a:r>
            <a:endParaRPr lang="en-US" dirty="0" smtClean="0"/>
          </a:p>
          <a:p>
            <a:pPr marL="285750" indent="-285750">
              <a:buFont typeface="Wingdings" panose="05000000000000000000" pitchFamily="2" charset="2"/>
              <a:buChar char="§"/>
            </a:pPr>
            <a:r>
              <a:rPr lang="en-US" dirty="0" err="1" smtClean="0"/>
              <a:t>Linkedin</a:t>
            </a:r>
            <a:endParaRPr lang="en-US" dirty="0" smtClean="0"/>
          </a:p>
          <a:p>
            <a:pPr marL="285750" indent="-285750">
              <a:buFont typeface="Wingdings" panose="05000000000000000000" pitchFamily="2" charset="2"/>
              <a:buChar char="§"/>
            </a:pPr>
            <a:endParaRPr lang="en-US" dirty="0" smtClean="0"/>
          </a:p>
          <a:p>
            <a:endParaRPr lang="en-US" dirty="0" smtClean="0"/>
          </a:p>
          <a:p>
            <a:endParaRPr lang="en-US" dirty="0"/>
          </a:p>
        </p:txBody>
      </p:sp>
      <p:pic>
        <p:nvPicPr>
          <p:cNvPr id="6" name="Picture 5" descr="Picture1.jpg"/>
          <p:cNvPicPr>
            <a:picLocks noChangeAspect="1"/>
          </p:cNvPicPr>
          <p:nvPr/>
        </p:nvPicPr>
        <p:blipFill>
          <a:blip r:embed="rId2" cstate="print"/>
          <a:stretch>
            <a:fillRect/>
          </a:stretch>
        </p:blipFill>
        <p:spPr>
          <a:xfrm>
            <a:off x="6019800" y="3048000"/>
            <a:ext cx="2743200" cy="2891405"/>
          </a:xfrm>
          <a:prstGeom prst="rect">
            <a:avLst/>
          </a:prstGeom>
        </p:spPr>
      </p:pic>
    </p:spTree>
    <p:extLst>
      <p:ext uri="{BB962C8B-B14F-4D97-AF65-F5344CB8AC3E}">
        <p14:creationId xmlns="" xmlns:p14="http://schemas.microsoft.com/office/powerpoint/2010/main" val="1364784938"/>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22132</TotalTime>
  <Words>1608</Words>
  <Application>Microsoft Office PowerPoint</Application>
  <PresentationFormat>On-screen Show (4:3)</PresentationFormat>
  <Paragraphs>373</Paragraphs>
  <Slides>92</Slides>
  <Notes>27</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92</vt:i4>
      </vt:variant>
    </vt:vector>
  </HeadingPairs>
  <TitlesOfParts>
    <vt:vector size="93" baseType="lpstr">
      <vt:lpstr>Concourse</vt:lpstr>
      <vt:lpstr>                     Immigrant, Inc.  Building an Ecosystem to Support &amp; Attract Immigrant Entrepreneurs </vt:lpstr>
      <vt:lpstr>Slide 2</vt:lpstr>
      <vt:lpstr>Slide 3</vt:lpstr>
      <vt:lpstr>Slide 4</vt:lpstr>
      <vt:lpstr>Rust Belt Is Hemorrhaging  Jobs &amp; People</vt:lpstr>
      <vt:lpstr>Slide 6</vt:lpstr>
      <vt:lpstr>Slide 7</vt:lpstr>
      <vt:lpstr>Slide 8</vt:lpstr>
      <vt:lpstr>Slide 9</vt:lpstr>
      <vt:lpstr>Slide 10</vt:lpstr>
      <vt:lpstr>Slide 11</vt:lpstr>
      <vt:lpstr>“IMMIGRANT, INC” ---- A CULTURE</vt:lpstr>
      <vt:lpstr>Slide 13</vt:lpstr>
      <vt:lpstr>Slide 14</vt:lpstr>
      <vt:lpstr>Slide 15</vt:lpstr>
      <vt:lpstr>Slide 16</vt:lpstr>
      <vt:lpstr>Slide 17</vt:lpstr>
      <vt:lpstr>Slide 18</vt:lpstr>
      <vt:lpstr>Immigration and Crime FACTS</vt:lpstr>
      <vt:lpstr>Slide 20</vt:lpstr>
      <vt:lpstr>Slide 21</vt:lpstr>
      <vt:lpstr>Where do jobs come from?</vt:lpstr>
      <vt:lpstr>STARTUPS:   New employment paradigm</vt:lpstr>
      <vt:lpstr>Slide 24</vt:lpstr>
      <vt:lpstr>Slide 25</vt:lpstr>
      <vt:lpstr>Slide 26</vt:lpstr>
      <vt:lpstr>Immigrants Driving New Economy   &amp; Urban Revitalization </vt:lpstr>
      <vt:lpstr>Immigrants Are Driving  U.S. Innovation</vt:lpstr>
      <vt:lpstr>Immigrant-Founded Companies</vt:lpstr>
      <vt:lpstr>Immigrants Start Companies &amp; Create Jobs</vt:lpstr>
      <vt:lpstr>        7 of 10 most valuable brands in the world were created by U.S. immigrants or children of U.S. immigrants</vt:lpstr>
      <vt:lpstr>Slide 32</vt:lpstr>
      <vt:lpstr>Slide 33</vt:lpstr>
      <vt:lpstr>    A New Urban Movement:   Welcoming Immigrants to Spur Economic  Growth</vt:lpstr>
      <vt:lpstr>Slide 35</vt:lpstr>
      <vt:lpstr>Slide 36</vt:lpstr>
      <vt:lpstr>Missouri Immigrant Entrepreneurs &amp; Consumers:  The Facts</vt:lpstr>
      <vt:lpstr>Foreign Students in Missouri National Rank and Economic Impact</vt:lpstr>
      <vt:lpstr>      Intl Students Who Stay =  Jobs for U.S.</vt:lpstr>
      <vt:lpstr>Immigrants Can Drive Exports</vt:lpstr>
      <vt:lpstr>Slide 41</vt:lpstr>
      <vt:lpstr>$1.5 trillion added to GDP  in next 10 years </vt:lpstr>
      <vt:lpstr>Slide 43</vt:lpstr>
      <vt:lpstr>Slide 44</vt:lpstr>
      <vt:lpstr>REFUGEES CAN CHANGE THE WORLD </vt:lpstr>
      <vt:lpstr>Millions of Unfilled Jobs in the Great Recession</vt:lpstr>
      <vt:lpstr>Slide 47</vt:lpstr>
      <vt:lpstr>How About Undocumented Workers &amp; Lower Skilled Jobs?</vt:lpstr>
      <vt:lpstr>Slide 49</vt:lpstr>
      <vt:lpstr>Conversation on Immigration &amp; Immigrants:                  BROKEN</vt:lpstr>
      <vt:lpstr>Slide 51</vt:lpstr>
      <vt:lpstr>Slide 52</vt:lpstr>
      <vt:lpstr>Slide 53</vt:lpstr>
      <vt:lpstr>America’s Demographics re  A-Changin’</vt:lpstr>
      <vt:lpstr>Slide 55</vt:lpstr>
      <vt:lpstr>Slide 56</vt:lpstr>
      <vt:lpstr>Slide 57</vt:lpstr>
      <vt:lpstr>Slide 58</vt:lpstr>
      <vt:lpstr>Slide 59</vt:lpstr>
      <vt:lpstr>Slide 60</vt:lpstr>
      <vt:lpstr>Slide 61</vt:lpstr>
      <vt:lpstr>Slide 62</vt:lpstr>
      <vt:lpstr>“World Is Flat” Guy, Tom Friedman</vt:lpstr>
      <vt:lpstr>Slide 64</vt:lpstr>
      <vt:lpstr>Slide 65</vt:lpstr>
      <vt:lpstr>Slide 66</vt:lpstr>
      <vt:lpstr>Slide 67</vt:lpstr>
      <vt:lpstr>What Does the New Economy Crave?</vt:lpstr>
      <vt:lpstr>Slide 69</vt:lpstr>
      <vt:lpstr>Slide 70</vt:lpstr>
      <vt:lpstr>Slide 71</vt:lpstr>
      <vt:lpstr>Network, Encouragement, Validation</vt:lpstr>
      <vt:lpstr>Slide 73</vt:lpstr>
      <vt:lpstr>Slide 74</vt:lpstr>
      <vt:lpstr>Slide 75</vt:lpstr>
      <vt:lpstr>Slide 76</vt:lpstr>
      <vt:lpstr>Slide 77</vt:lpstr>
      <vt:lpstr>Slide 78</vt:lpstr>
      <vt:lpstr>Slide 79</vt:lpstr>
      <vt:lpstr>Slide 80</vt:lpstr>
      <vt:lpstr>Slide 81</vt:lpstr>
      <vt:lpstr>Slide 82</vt:lpstr>
      <vt:lpstr>   7 Steps to  “thinking like an immigrant”</vt:lpstr>
      <vt:lpstr>Slide 84</vt:lpstr>
      <vt:lpstr>Slide 85</vt:lpstr>
      <vt:lpstr>7 Steps to  “thinking like an immigrant</vt:lpstr>
      <vt:lpstr>Slide 87</vt:lpstr>
      <vt:lpstr>Slide 88</vt:lpstr>
      <vt:lpstr>Slide 89</vt:lpstr>
      <vt:lpstr>Slide 90</vt:lpstr>
      <vt:lpstr>Slide 91</vt:lpstr>
      <vt:lpstr>Slide 92</vt:lpstr>
    </vt:vector>
  </TitlesOfParts>
  <Company>University of Michigan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Detroit:  Welcome Mat</dc:title>
  <dc:creator>asokoly</dc:creator>
  <cp:lastModifiedBy>Richard Herman</cp:lastModifiedBy>
  <cp:revision>566</cp:revision>
  <dcterms:created xsi:type="dcterms:W3CDTF">2010-02-16T15:20:29Z</dcterms:created>
  <dcterms:modified xsi:type="dcterms:W3CDTF">2014-06-30T15:33:17Z</dcterms:modified>
</cp:coreProperties>
</file>